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5" r:id="rId5"/>
    <p:sldId id="268" r:id="rId6"/>
    <p:sldId id="261" r:id="rId7"/>
    <p:sldId id="269" r:id="rId8"/>
    <p:sldId id="264" r:id="rId9"/>
    <p:sldId id="270" r:id="rId10"/>
    <p:sldId id="263" r:id="rId11"/>
    <p:sldId id="281" r:id="rId12"/>
    <p:sldId id="282" r:id="rId13"/>
    <p:sldId id="283" r:id="rId14"/>
    <p:sldId id="275" r:id="rId15"/>
    <p:sldId id="276" r:id="rId16"/>
    <p:sldId id="278" r:id="rId17"/>
    <p:sldId id="277" r:id="rId18"/>
    <p:sldId id="267" r:id="rId19"/>
    <p:sldId id="274" r:id="rId20"/>
    <p:sldId id="271" r:id="rId21"/>
    <p:sldId id="266" r:id="rId22"/>
    <p:sldId id="272" r:id="rId23"/>
    <p:sldId id="259" r:id="rId24"/>
    <p:sldId id="273" r:id="rId25"/>
    <p:sldId id="262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slide" Target="slide25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8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slide" Target="slide2.xml"/><Relationship Id="rId7" Type="http://schemas.openxmlformats.org/officeDocument/2006/relationships/image" Target="../media/image4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6.jpeg"/><Relationship Id="rId7" Type="http://schemas.openxmlformats.org/officeDocument/2006/relationships/image" Target="../media/image4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ova.ru/" TargetMode="External"/><Relationship Id="rId5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slide" Target="slide2.xml"/><Relationship Id="rId7" Type="http://schemas.openxmlformats.org/officeDocument/2006/relationships/image" Target="../media/image5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7.gif"/><Relationship Id="rId9" Type="http://schemas.openxmlformats.org/officeDocument/2006/relationships/image" Target="../media/image5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73.jpeg"/><Relationship Id="rId4" Type="http://schemas.openxmlformats.org/officeDocument/2006/relationships/image" Target="../media/image72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gif"/><Relationship Id="rId3" Type="http://schemas.openxmlformats.org/officeDocument/2006/relationships/image" Target="../media/image5.jpeg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ocuments\&#1043;&#1086;&#1076;%20&#1051;&#1080;&#1090;&#1077;&#1088;&#1072;&#1090;&#1091;&#1088;&#1099;%20-%202015\&#1055;&#1077;&#1089;&#1077;&#1085;&#1082;&#1072;%20&#1102;&#1085;&#1099;&#1093;%20&#1095;&#1080;&#1090;&#1072;&#1090;&#1077;&#1083;&#1077;&#1081;.mp3" TargetMode="External"/><Relationship Id="rId6" Type="http://schemas.openxmlformats.org/officeDocument/2006/relationships/image" Target="../media/image76.png"/><Relationship Id="rId11" Type="http://schemas.openxmlformats.org/officeDocument/2006/relationships/image" Target="../media/image7.gif"/><Relationship Id="rId5" Type="http://schemas.openxmlformats.org/officeDocument/2006/relationships/image" Target="../media/image75.png"/><Relationship Id="rId10" Type="http://schemas.openxmlformats.org/officeDocument/2006/relationships/slide" Target="slide2.xml"/><Relationship Id="rId4" Type="http://schemas.openxmlformats.org/officeDocument/2006/relationships/image" Target="../media/image74.gif"/><Relationship Id="rId9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hyperlink" Target="http://kugarsen.ucoz.ru/_nw/12/83605680.jpg" TargetMode="External"/><Relationship Id="rId7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3.gif"/><Relationship Id="rId4" Type="http://schemas.openxmlformats.org/officeDocument/2006/relationships/image" Target="../media/image8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84.jpeg"/><Relationship Id="rId4" Type="http://schemas.openxmlformats.org/officeDocument/2006/relationships/image" Target="../media/image83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11" Type="http://schemas.openxmlformats.org/officeDocument/2006/relationships/image" Target="../media/image7.gif"/><Relationship Id="rId5" Type="http://schemas.openxmlformats.org/officeDocument/2006/relationships/image" Target="../media/image87.jpeg"/><Relationship Id="rId10" Type="http://schemas.openxmlformats.org/officeDocument/2006/relationships/slide" Target="slide2.xml"/><Relationship Id="rId4" Type="http://schemas.openxmlformats.org/officeDocument/2006/relationships/image" Target="../media/image86.jpeg"/><Relationship Id="rId9" Type="http://schemas.openxmlformats.org/officeDocument/2006/relationships/hyperlink" Target="http://royallib.com/book/mihalkov_sergey/dyadya_styopa___militsioner.html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kulturarb.com/_nw/7/54004356.jpg" TargetMode="External"/><Relationship Id="rId13" Type="http://schemas.openxmlformats.org/officeDocument/2006/relationships/hyperlink" Target="http://900igr.net/datai/istorija/Podvigi-detej/0004-001-A.T.Tvardovskij.jpg" TargetMode="External"/><Relationship Id="rId18" Type="http://schemas.openxmlformats.org/officeDocument/2006/relationships/hyperlink" Target="http://server.audiopedia.su:8888/staroeradio/images/pics/010797.jpg" TargetMode="External"/><Relationship Id="rId3" Type="http://schemas.openxmlformats.org/officeDocument/2006/relationships/hyperlink" Target="http://portal.deak.hunteka.hu/image/image_gallery?uuid=46f3b628-20a2-4a94-a6a5-10f53b85b8e5&amp;groupId=11850&amp;t=1386674207091" TargetMode="External"/><Relationship Id="rId21" Type="http://schemas.openxmlformats.org/officeDocument/2006/relationships/hyperlink" Target="http://img0.liveinternet.ru/images/attach/c/10/109/192/109192356_4514961_rasstoyaniya_ne.jpg" TargetMode="External"/><Relationship Id="rId7" Type="http://schemas.openxmlformats.org/officeDocument/2006/relationships/hyperlink" Target="http://i70.beon.ru/28/13/2271328/41/79495941/a7c0cce5cc94.gif" TargetMode="External"/><Relationship Id="rId12" Type="http://schemas.openxmlformats.org/officeDocument/2006/relationships/hyperlink" Target="http://litcult.ru/u/dd/love_lyrics/34/foto.jpg" TargetMode="External"/><Relationship Id="rId17" Type="http://schemas.openxmlformats.org/officeDocument/2006/relationships/hyperlink" Target="http://www.studentpulse.com/article-images/uid-1251-1255881330-5941/64b840.jpg" TargetMode="External"/><Relationship Id="rId2" Type="http://schemas.openxmlformats.org/officeDocument/2006/relationships/image" Target="../media/image5.jpeg"/><Relationship Id="rId16" Type="http://schemas.openxmlformats.org/officeDocument/2006/relationships/hyperlink" Target="http://content.foto.mail.ru/mail/rodnikova1976/_blogs/i-636.jpg" TargetMode="External"/><Relationship Id="rId20" Type="http://schemas.openxmlformats.org/officeDocument/2006/relationships/hyperlink" Target="http://www.gramota.ru/files/lib/74_001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1-tub-ru.yandex.net/i?id=6581e0a4c28c4d2dcd7e99a6980ed5c8-131-144&amp;n=21" TargetMode="External"/><Relationship Id="rId11" Type="http://schemas.openxmlformats.org/officeDocument/2006/relationships/hyperlink" Target="http://www.urano.ru/wp-content/uploads/2013/05/%D0%9F%D0%B5%D1%82%D1%80-%D0%9F%D0%B0%D0%B2%D0%BB%D0%BE%D0%B2%D0%B8%D1%87-%D0%95%D1%80%D1%88%D0%BE%D0%B2.jpg" TargetMode="External"/><Relationship Id="rId5" Type="http://schemas.openxmlformats.org/officeDocument/2006/relationships/hyperlink" Target="http://www.ocellus.se/wp-content/uploads/2010/09/KUNSKAP.jpg" TargetMode="External"/><Relationship Id="rId15" Type="http://schemas.openxmlformats.org/officeDocument/2006/relationships/hyperlink" Target="http://i033.radikal.ru/1104/e2/77be724c8ff6.jpg%20-%20&#1040;.&#1040;.&#1060;&#1077;&#1090;" TargetMode="External"/><Relationship Id="rId10" Type="http://schemas.openxmlformats.org/officeDocument/2006/relationships/hyperlink" Target="http://img1.liveinternet.ru/images/attach/b/3/41/934/41934823_14ru.jpg" TargetMode="External"/><Relationship Id="rId19" Type="http://schemas.openxmlformats.org/officeDocument/2006/relationships/hyperlink" Target="http://litera.edu.ru/attach.asp?a_no=1272" TargetMode="External"/><Relationship Id="rId4" Type="http://schemas.openxmlformats.org/officeDocument/2006/relationships/hyperlink" Target="http://orlada.com/files/poster/foto/41845.jpg" TargetMode="External"/><Relationship Id="rId9" Type="http://schemas.openxmlformats.org/officeDocument/2006/relationships/hyperlink" Target="http://www.kremlin.ru/acts/45904" TargetMode="External"/><Relationship Id="rId14" Type="http://schemas.openxmlformats.org/officeDocument/2006/relationships/hyperlink" Target="http://img-fotki.yandex.ru/get/6503/155535360.2b/0_8b97b_9eb43664_XL" TargetMode="External"/><Relationship Id="rId22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files.books.ru/pic/1559001-1560000/1559555/1674174047i.jpg" TargetMode="External"/><Relationship Id="rId13" Type="http://schemas.openxmlformats.org/officeDocument/2006/relationships/hyperlink" Target="http://www.bookin.org.ru/book/768924.jpg" TargetMode="External"/><Relationship Id="rId18" Type="http://schemas.openxmlformats.org/officeDocument/2006/relationships/hyperlink" Target="http://kladraz.ru/images/0-5.JPG" TargetMode="External"/><Relationship Id="rId3" Type="http://schemas.openxmlformats.org/officeDocument/2006/relationships/image" Target="../media/image91.png"/><Relationship Id="rId21" Type="http://schemas.openxmlformats.org/officeDocument/2006/relationships/hyperlink" Target="http://auto.ur.ru/img/books_covers/1005550939.jpg" TargetMode="External"/><Relationship Id="rId7" Type="http://schemas.openxmlformats.org/officeDocument/2006/relationships/hyperlink" Target="http://plavsosh1.okis.ru/roditeljam.html" TargetMode="External"/><Relationship Id="rId12" Type="http://schemas.openxmlformats.org/officeDocument/2006/relationships/hyperlink" Target="http://static1.ozone.ru/multimedia/books_covers/c300/1007042504.jpg" TargetMode="External"/><Relationship Id="rId17" Type="http://schemas.openxmlformats.org/officeDocument/2006/relationships/hyperlink" Target="http://booklya.com.ua/files/books/41848_1.jpg" TargetMode="External"/><Relationship Id="rId25" Type="http://schemas.openxmlformats.org/officeDocument/2006/relationships/image" Target="../media/image7.gif"/><Relationship Id="rId2" Type="http://schemas.openxmlformats.org/officeDocument/2006/relationships/image" Target="../media/image5.jpeg"/><Relationship Id="rId16" Type="http://schemas.openxmlformats.org/officeDocument/2006/relationships/hyperlink" Target="http://e5img.ru/image/big/18/13/5471318.jpg" TargetMode="External"/><Relationship Id="rId20" Type="http://schemas.openxmlformats.org/officeDocument/2006/relationships/hyperlink" Target="http://wiki.iteach.ru/images/a/ab/Skazka.o.m.carevne.i.7.bogatirey.avi.image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.posterlounge.de/images/wbig/konstantin-andreevic-somov-portrait-of-aleksandr-aleksandrovich-blok-143813.jpg%20&#1040;.&#1040;" TargetMode="External"/><Relationship Id="rId11" Type="http://schemas.openxmlformats.org/officeDocument/2006/relationships/hyperlink" Target="http://www.privetsochi.ru/uploads/images/00/06/13/2011/11/09/4fb915.jpg" TargetMode="External"/><Relationship Id="rId24" Type="http://schemas.openxmlformats.org/officeDocument/2006/relationships/slide" Target="slide2.xml"/><Relationship Id="rId5" Type="http://schemas.openxmlformats.org/officeDocument/2006/relationships/hyperlink" Target="http://stat17.privet.ru/lr/0a04659a19c1e76727b54e7253c15b0f" TargetMode="External"/><Relationship Id="rId15" Type="http://schemas.openxmlformats.org/officeDocument/2006/relationships/hyperlink" Target="http://www.bookin.org.ru/book/63534.jpg" TargetMode="External"/><Relationship Id="rId23" Type="http://schemas.openxmlformats.org/officeDocument/2006/relationships/hyperlink" Target="http://www.glinskie.ru/sites/default/files/Dali.jpg" TargetMode="External"/><Relationship Id="rId10" Type="http://schemas.openxmlformats.org/officeDocument/2006/relationships/hyperlink" Target="http://etextlib.ru/Content/BookImages/8437_i_001.jpg" TargetMode="External"/><Relationship Id="rId19" Type="http://schemas.openxmlformats.org/officeDocument/2006/relationships/hyperlink" Target="http://img0.liveinternet.ru/images/attach/c/0/34/692/34692800_portraits08.jpg" TargetMode="External"/><Relationship Id="rId4" Type="http://schemas.openxmlformats.org/officeDocument/2006/relationships/hyperlink" Target="http://novostiliteratury.ru/wp-content/uploads/2013/10/dzhanni-rodari-175x300.jpg" TargetMode="External"/><Relationship Id="rId9" Type="http://schemas.openxmlformats.org/officeDocument/2006/relationships/hyperlink" Target="http://2.firepic.org/2/images/2012-03/05/piwqxl14z901.jpg" TargetMode="External"/><Relationship Id="rId14" Type="http://schemas.openxmlformats.org/officeDocument/2006/relationships/hyperlink" Target="http://www.vetcentr.ru/Portals/7/img/%D0%B0%D0%B9.jpg" TargetMode="External"/><Relationship Id="rId22" Type="http://schemas.openxmlformats.org/officeDocument/2006/relationships/hyperlink" Target="http://rso.rs.gov.ru/sites/rso.rs.gov.ru/files/images/jpg_17.previe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7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6.jpeg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20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3573016"/>
            <a:ext cx="1381125" cy="16668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3648" y="1196752"/>
            <a:ext cx="5976664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>
                  <a:solidFill>
                    <a:srgbClr val="3366FF"/>
                  </a:solidFill>
                </a:ln>
                <a:solidFill>
                  <a:srgbClr val="3366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yrillicOld" pitchFamily="2" charset="0"/>
              </a:rPr>
              <a:t>2015 - ГОД  ЛИТЕРАТУРЫ</a:t>
            </a:r>
            <a:endParaRPr lang="ru-RU" sz="6000" b="1" dirty="0">
              <a:ln w="11430">
                <a:solidFill>
                  <a:srgbClr val="3366FF"/>
                </a:solidFill>
              </a:ln>
              <a:solidFill>
                <a:srgbClr val="3366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yrillicOld" pitchFamily="2" charset="0"/>
            </a:endParaRPr>
          </a:p>
        </p:txBody>
      </p:sp>
      <p:pic>
        <p:nvPicPr>
          <p:cNvPr id="7" name="Рисунок 6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  <p:pic>
        <p:nvPicPr>
          <p:cNvPr id="9" name="Рисунок 8" descr="knigi-11.gif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32440" y="116632"/>
            <a:ext cx="420047" cy="36004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27176" y="620689"/>
            <a:ext cx="74168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5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ДЕКАБРЯ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195 лет со дня рождения Афанасия Афанасьевича ФЕТА </a:t>
            </a:r>
          </a:p>
          <a:p>
            <a:pPr fontAlgn="base"/>
            <a:r>
              <a:rPr lang="ru-RU" b="1" dirty="0" smtClean="0"/>
              <a:t>(5.12.1820-3.12.1892), русского поэта. </a:t>
            </a:r>
          </a:p>
          <a:p>
            <a:pPr fontAlgn="base"/>
            <a:r>
              <a:rPr lang="ru-RU" dirty="0" smtClean="0"/>
              <a:t>Фет – поздний романтик с явным тяготением к психологическому реализму и точности предметных описаний. Три основные его темы – природа, любовь, искусство (обычно поэзия и чаще всего «песня»), объединяемые темой красоты.</a:t>
            </a:r>
            <a:endParaRPr lang="ru-RU" sz="1000" dirty="0" smtClean="0"/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30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ДЕКАБРЯ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110 лет со дня рождения Даниила ХАРМСА (Ювачёв Даниил Иванович), </a:t>
            </a:r>
          </a:p>
          <a:p>
            <a:pPr fontAlgn="base"/>
            <a:r>
              <a:rPr lang="ru-RU" b="1" dirty="0" smtClean="0"/>
              <a:t>(30.12.1905-2.02.1942), русского писателя. </a:t>
            </a:r>
            <a:r>
              <a:rPr lang="ru-RU" dirty="0" smtClean="0"/>
              <a:t>Хармс известен, прежде всего, как автор детских произведений, он активно печатался в журналах, издавал отдельные книги. В 1930-е годы он создаёт свои главные произведения – цикл рассказов «Случаи», повесть «Старуха», а также огромное количество небольших рассказов, стихотворений, сценок в прозе и стихах.</a:t>
            </a:r>
            <a:endParaRPr lang="ru-RU" sz="1000" dirty="0" smtClean="0"/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150 лет со дня рождения Джозефа </a:t>
            </a:r>
            <a:r>
              <a:rPr lang="ru-RU" b="1" dirty="0" err="1" smtClean="0">
                <a:solidFill>
                  <a:srgbClr val="FF0000"/>
                </a:solidFill>
              </a:rPr>
              <a:t>Редьярда</a:t>
            </a:r>
            <a:r>
              <a:rPr lang="ru-RU" b="1" dirty="0" smtClean="0">
                <a:solidFill>
                  <a:srgbClr val="FF0000"/>
                </a:solidFill>
              </a:rPr>
              <a:t> КИПЛИНГА </a:t>
            </a:r>
          </a:p>
          <a:p>
            <a:pPr fontAlgn="base"/>
            <a:r>
              <a:rPr lang="ru-RU" b="1" dirty="0" smtClean="0"/>
              <a:t>(30.12.1865-18.01.1936), английского писателя. </a:t>
            </a:r>
            <a:r>
              <a:rPr lang="ru-RU" dirty="0" smtClean="0"/>
              <a:t>Его лучшими произведениями считаются «Книга джунглей» (цикл о </a:t>
            </a:r>
            <a:r>
              <a:rPr lang="ru-RU" dirty="0" err="1" smtClean="0"/>
              <a:t>Маугли</a:t>
            </a:r>
            <a:r>
              <a:rPr lang="ru-RU" dirty="0" smtClean="0"/>
              <a:t> можно считать родоначальником нового жанра рассказов о животных), «Ким», а также многочисленные стихотворения. В 1907 году Киплинг становится первым англичанином, получившим Нобелевскую премию по литературе.</a:t>
            </a:r>
            <a:endParaRPr lang="ru-RU" dirty="0"/>
          </a:p>
        </p:txBody>
      </p:sp>
      <p:pic>
        <p:nvPicPr>
          <p:cNvPr id="24" name="Рисунок 23" descr="1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BFE"/>
              </a:clrFrom>
              <a:clrTo>
                <a:srgbClr val="FDFB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332656"/>
            <a:ext cx="1504950" cy="190500"/>
          </a:xfrm>
          <a:prstGeom prst="rect">
            <a:avLst/>
          </a:prstGeom>
        </p:spPr>
      </p:pic>
      <p:pic>
        <p:nvPicPr>
          <p:cNvPr id="25" name="Рисунок 24" descr="Фет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7503" y="764704"/>
            <a:ext cx="1449077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Д.Хармс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07504" y="2780927"/>
            <a:ext cx="1440160" cy="1920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Киплинг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7504" y="4797152"/>
            <a:ext cx="1419044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15" name="Овал 14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3" name="Рисунок 12" descr="6 (2)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4" y="6165304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 (2)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6165304"/>
            <a:ext cx="238125" cy="285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1840" y="836712"/>
            <a:ext cx="5832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ПУШКИНСКИЙ ДЕНЬ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в России отмечается ежегодно. Государственный статус день рождения поэта получил в 1997 году согласно Указу президента РФ «О 200-летии со дня рождения А. С. Пушкина и установлении Пушкинского дня России».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«МОЛОДАЯ РОССИЯ ЧИТАЕТ ПУШКИНА»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Skazka.o.m.carevne.i.7.bogatirey.avi.image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95536" y="836712"/>
            <a:ext cx="262389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686077_130618203133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4048" y="2708920"/>
            <a:ext cx="3941812" cy="2612310"/>
          </a:xfrm>
          <a:prstGeom prst="rect">
            <a:avLst/>
          </a:prstGeom>
        </p:spPr>
      </p:pic>
      <p:pic>
        <p:nvPicPr>
          <p:cNvPr id="3074" name="Picture 2" descr="Анри Труайя &quot;Пушкин: Биография. В 2 томах&quot;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2420888"/>
            <a:ext cx="1728192" cy="2392071"/>
          </a:xfrm>
          <a:prstGeom prst="rect">
            <a:avLst/>
          </a:prstGeom>
          <a:noFill/>
        </p:spPr>
      </p:pic>
      <p:pic>
        <p:nvPicPr>
          <p:cNvPr id="8" name="Рисунок 7" descr="libro fiabe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4149080"/>
            <a:ext cx="2695773" cy="164807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712CDDA1-34C3-441E-8D8B-D2E047BA0773_s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8F6F7"/>
              </a:clrFrom>
              <a:clrTo>
                <a:srgbClr val="F8F6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1605" y="3284984"/>
            <a:ext cx="3552395" cy="2664296"/>
          </a:xfrm>
          <a:prstGeom prst="rect">
            <a:avLst/>
          </a:prstGeom>
        </p:spPr>
      </p:pic>
      <p:pic>
        <p:nvPicPr>
          <p:cNvPr id="2" name="Рисунок 1" descr="6 (2)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6165304"/>
            <a:ext cx="238125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692696"/>
            <a:ext cx="58326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день рождения Владимира Ивановича Даля (1801-1872), создателя «Толкового словаря живого великорусского языка».</a:t>
            </a:r>
          </a:p>
          <a:p>
            <a:r>
              <a:rPr lang="ru-RU" dirty="0" smtClean="0"/>
              <a:t>Словарь - это не просто книга, он собой завершает и одновременно предвосхи­щает множество книг, подводит итог развитию языка и прокладывает ему пути в будущее. Словари заслуживают своего праздника, и в Рос­сии нет для этого более подходящей даты, чем день рождения В. И. Даля.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88640"/>
            <a:ext cx="65138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СЛОВАРЕЙ И ЭНЦИКЛОПЕДИЙ В РОССИИ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4509120"/>
            <a:ext cx="58326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Книжная  выставка: </a:t>
            </a:r>
          </a:p>
          <a:p>
            <a:r>
              <a:rPr lang="ru-RU" dirty="0" smtClean="0"/>
              <a:t>«Здесь каждая строчка учит </a:t>
            </a:r>
          </a:p>
          <a:p>
            <a:r>
              <a:rPr lang="ru-RU" dirty="0" smtClean="0"/>
              <a:t>и вразумляет» </a:t>
            </a:r>
          </a:p>
          <a:p>
            <a:r>
              <a:rPr lang="ru-RU" dirty="0" smtClean="0"/>
              <a:t>Интерактивные игры: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b="1" u="sng" dirty="0" smtClean="0">
                <a:hlinkClick r:id="rId6"/>
              </a:rPr>
              <a:t>«Слова. </a:t>
            </a:r>
            <a:r>
              <a:rPr lang="ru-RU" b="1" u="sng" dirty="0" err="1" smtClean="0">
                <a:hlinkClick r:id="rId6"/>
              </a:rPr>
              <a:t>Ру</a:t>
            </a:r>
            <a:r>
              <a:rPr lang="ru-RU" b="1" u="sng" dirty="0" smtClean="0">
                <a:hlinkClick r:id="rId6"/>
              </a:rPr>
              <a:t>»</a:t>
            </a:r>
            <a:endParaRPr lang="ru-RU" dirty="0" smtClean="0"/>
          </a:p>
          <a:p>
            <a:pPr marL="800100" lvl="1" indent="-342900">
              <a:buFont typeface="+mj-lt"/>
              <a:buAutoNum type="arabicPeriod"/>
            </a:pPr>
            <a:r>
              <a:rPr lang="ru-RU" dirty="0" smtClean="0"/>
              <a:t>«Словарь это вселенная в алфавитном порядке», 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dirty="0" smtClean="0"/>
              <a:t>«Путешествие по словарям и энциклопедиям».</a:t>
            </a:r>
          </a:p>
        </p:txBody>
      </p:sp>
      <p:pic>
        <p:nvPicPr>
          <p:cNvPr id="10" name="Рисунок 9" descr="2398_slov_obm_90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95536" y="908720"/>
            <a:ext cx="2448272" cy="3453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Dali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275856" y="3212976"/>
            <a:ext cx="1800200" cy="245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 (2)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6165304"/>
            <a:ext cx="238125" cy="285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31840" y="692696"/>
            <a:ext cx="6012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Праздник известен как день памяти первоучителей сла­вянских народов - святых равноапостольных братьев Кирилла и </a:t>
            </a:r>
            <a:r>
              <a:rPr lang="ru-RU" dirty="0" err="1" smtClean="0"/>
              <a:t>Мефодия</a:t>
            </a:r>
            <a:r>
              <a:rPr lang="ru-RU" dirty="0" smtClean="0"/>
              <a:t>. Этот день дорог для нас тем, что каждый год позволяет прикоснуться к истокам славянской культуры, и является праздником просвещения, родного слова, книги, литературы.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836712"/>
            <a:ext cx="2520280" cy="3024336"/>
            <a:chOff x="179512" y="188640"/>
            <a:chExt cx="2880320" cy="3456384"/>
          </a:xfrm>
        </p:grpSpPr>
        <p:pic>
          <p:nvPicPr>
            <p:cNvPr id="7" name="Рисунок 6" descr="6bab4b66744161c231bc712c5c439047.jpg"/>
            <p:cNvPicPr>
              <a:picLocks noChangeAspect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>
            <a:xfrm>
              <a:off x="179512" y="188640"/>
              <a:ext cx="2880320" cy="34563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1619672" y="260648"/>
              <a:ext cx="1357865" cy="422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24 мая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28" name="Picture 4" descr="Сайт МОУ г.Мурманск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80728"/>
            <a:ext cx="1620341" cy="1103345"/>
          </a:xfrm>
          <a:prstGeom prst="rect">
            <a:avLst/>
          </a:prstGeom>
          <a:noFill/>
        </p:spPr>
      </p:pic>
      <p:pic>
        <p:nvPicPr>
          <p:cNvPr id="1030" name="Picture 6" descr="Древние книги - растровый клипарт &quot; NIFIGA-SEBE.RU - фотографии, клипарты, вектор, картинки и шаблоны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BFAF8"/>
              </a:clrFrom>
              <a:clrTo>
                <a:srgbClr val="FBFA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53834" y="3068960"/>
            <a:ext cx="3990166" cy="2880320"/>
          </a:xfrm>
          <a:prstGeom prst="rect">
            <a:avLst/>
          </a:prstGeom>
          <a:noFill/>
        </p:spPr>
      </p:pic>
      <p:pic>
        <p:nvPicPr>
          <p:cNvPr id="1026" name="Picture 2" descr="Текст к презентации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636912"/>
            <a:ext cx="1368152" cy="1026114"/>
          </a:xfrm>
          <a:prstGeom prst="rect">
            <a:avLst/>
          </a:prstGeom>
          <a:noFill/>
        </p:spPr>
      </p:pic>
      <p:pic>
        <p:nvPicPr>
          <p:cNvPr id="13" name="Рисунок 12" descr="shutterstock_21435451.gif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491880" y="3573016"/>
            <a:ext cx="1519722" cy="2170678"/>
          </a:xfrm>
          <a:prstGeom prst="rect">
            <a:avLst/>
          </a:prstGeom>
        </p:spPr>
      </p:pic>
      <p:pic>
        <p:nvPicPr>
          <p:cNvPr id="1032" name="Picture 8" descr="Святые люди - Христианство - Картинки по религии и этике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9FFFD"/>
              </a:clrFrom>
              <a:clrTo>
                <a:srgbClr val="F9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789040"/>
            <a:ext cx="3085431" cy="232233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915816" y="18864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СЛАВЯНСКОЙ ПИСЬМЕННОСТИ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ПРОИЗВЕДЕНИЯ – ЮБИЛЯРЫ   2015 ГОДА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764704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Пушкин А.С. 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185 лет </a:t>
            </a:r>
          </a:p>
          <a:p>
            <a:pPr algn="ctr"/>
            <a:r>
              <a:rPr lang="ru-RU" b="1" dirty="0" smtClean="0"/>
              <a:t>«Сказка о попе и работнике его </a:t>
            </a:r>
            <a:r>
              <a:rPr lang="ru-RU" b="1" dirty="0" err="1" smtClean="0"/>
              <a:t>Балде</a:t>
            </a:r>
            <a:r>
              <a:rPr lang="ru-RU" b="1" dirty="0" smtClean="0"/>
              <a:t>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(1830)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5301208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Андерсен X.К. 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180 лет </a:t>
            </a:r>
          </a:p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Дюймовочка</a:t>
            </a:r>
            <a:r>
              <a:rPr lang="ru-RU" b="1" dirty="0" smtClean="0"/>
              <a:t>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(1835)</a:t>
            </a:r>
            <a:endParaRPr lang="ru-RU" dirty="0"/>
          </a:p>
        </p:txBody>
      </p:sp>
      <p:pic>
        <p:nvPicPr>
          <p:cNvPr id="5" name="Рисунок 4" descr="100704250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9552" y="2204864"/>
            <a:ext cx="3149150" cy="4294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674174047i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92080" y="1124744"/>
            <a:ext cx="3184850" cy="418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708920"/>
            <a:ext cx="1733178" cy="20520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67744" y="5157192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Маяковский В.В.  </a:t>
            </a:r>
          </a:p>
          <a:p>
            <a:pPr algn="ctr"/>
            <a:r>
              <a:rPr lang="ru-RU" dirty="0" smtClean="0"/>
              <a:t>«</a:t>
            </a:r>
            <a:r>
              <a:rPr lang="ru-RU" b="1" dirty="0" smtClean="0"/>
              <a:t>Что такое хорошо и </a:t>
            </a:r>
          </a:p>
          <a:p>
            <a:pPr algn="ctr"/>
            <a:r>
              <a:rPr lang="ru-RU" b="1" dirty="0" smtClean="0"/>
              <a:t>что такое плохо»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(1925)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2132856"/>
            <a:ext cx="1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Чуковский К.И. </a:t>
            </a:r>
          </a:p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Бармалей</a:t>
            </a:r>
            <a:r>
              <a:rPr lang="ru-RU" b="1" dirty="0" smtClean="0"/>
              <a:t>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(1925)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5085184"/>
            <a:ext cx="20880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Чуковский К.И.</a:t>
            </a:r>
          </a:p>
          <a:p>
            <a:pPr algn="ctr"/>
            <a:r>
              <a:rPr lang="ru-RU" b="1" dirty="0" smtClean="0"/>
              <a:t>«Доктор</a:t>
            </a:r>
          </a:p>
          <a:p>
            <a:pPr algn="ctr"/>
            <a:r>
              <a:rPr lang="ru-RU" b="1" dirty="0" smtClean="0"/>
              <a:t>Айболит»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(1925)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15816" y="188640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90 лет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8437_i_00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11560" y="3933056"/>
            <a:ext cx="1730984" cy="252028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7689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908720"/>
            <a:ext cx="1749177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а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4077072"/>
            <a:ext cx="1728192" cy="233465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5087088.jpg"/>
          <p:cNvPicPr>
            <a:picLocks noChangeAspect="1"/>
          </p:cNvPicPr>
          <p:nvPr/>
        </p:nvPicPr>
        <p:blipFill>
          <a:blip r:embed="rId7" cstate="email">
            <a:lum bright="11000"/>
          </a:blip>
          <a:srcRect/>
          <a:stretch>
            <a:fillRect/>
          </a:stretch>
        </p:blipFill>
        <p:spPr>
          <a:xfrm>
            <a:off x="179512" y="908720"/>
            <a:ext cx="175651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2051720" y="2060848"/>
            <a:ext cx="1702646" cy="1200329"/>
            <a:chOff x="2051720" y="2060848"/>
            <a:chExt cx="1702646" cy="120032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051720" y="2060848"/>
              <a:ext cx="170264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dirty="0" smtClean="0"/>
                <a:t>Чуковский К.И. </a:t>
              </a:r>
            </a:p>
            <a:p>
              <a:pPr algn="ctr"/>
              <a:endParaRPr lang="ru-RU" b="1" dirty="0" smtClean="0"/>
            </a:p>
            <a:p>
              <a:pPr algn="ctr"/>
              <a:r>
                <a:rPr lang="ru-RU" b="1" dirty="0" smtClean="0"/>
                <a:t>«</a:t>
              </a:r>
              <a:r>
                <a:rPr lang="ru-RU" b="1" dirty="0" err="1" smtClean="0"/>
                <a:t>Лимпопо</a:t>
              </a:r>
              <a:r>
                <a:rPr lang="ru-RU" b="1" dirty="0" smtClean="0"/>
                <a:t>»</a:t>
              </a:r>
              <a:r>
                <a:rPr lang="ru-RU" dirty="0" smtClean="0"/>
                <a:t> </a:t>
              </a:r>
            </a:p>
            <a:p>
              <a:pPr algn="ctr"/>
              <a:r>
                <a:rPr lang="ru-RU" dirty="0" smtClean="0"/>
                <a:t>(1935)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11760" y="2348880"/>
              <a:ext cx="8640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80 лет</a:t>
              </a:r>
              <a:endPara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pic>
        <p:nvPicPr>
          <p:cNvPr id="17" name="Рисунок 16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76456" y="6525344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0"/>
                            </p:stCondLst>
                            <p:childTnLst>
                              <p:par>
                                <p:cTn id="9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0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1848_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979296" y="764704"/>
            <a:ext cx="187052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5724128" y="3933056"/>
            <a:ext cx="2010916" cy="2564944"/>
            <a:chOff x="4932040" y="3861048"/>
            <a:chExt cx="2010916" cy="2564944"/>
          </a:xfrm>
        </p:grpSpPr>
        <p:pic>
          <p:nvPicPr>
            <p:cNvPr id="10" name="Рисунок 9" descr="34692800_portraits08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2040" y="3861048"/>
              <a:ext cx="2010916" cy="256494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5220072" y="5949280"/>
              <a:ext cx="1420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Маршак С.Я.</a:t>
              </a:r>
              <a:endParaRPr lang="ru-RU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411760" y="1916832"/>
            <a:ext cx="1656183" cy="1477328"/>
            <a:chOff x="2051720" y="1988840"/>
            <a:chExt cx="1656183" cy="147732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051720" y="1988840"/>
              <a:ext cx="165618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/>
                <a:t>Маршак С.Я. </a:t>
              </a:r>
            </a:p>
            <a:p>
              <a:pPr algn="ctr"/>
              <a:endParaRPr lang="ru-RU" b="1" dirty="0" smtClean="0"/>
            </a:p>
            <a:p>
              <a:pPr algn="ctr"/>
              <a:r>
                <a:rPr lang="ru-RU" b="1" dirty="0" smtClean="0"/>
                <a:t>«О глупом мышонке»</a:t>
              </a:r>
              <a:r>
                <a:rPr lang="ru-RU" dirty="0" smtClean="0"/>
                <a:t> </a:t>
              </a:r>
            </a:p>
            <a:p>
              <a:pPr algn="ctr"/>
              <a:r>
                <a:rPr lang="ru-RU" dirty="0" smtClean="0"/>
                <a:t>(1925)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3768" y="2276872"/>
              <a:ext cx="8640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90 лет</a:t>
              </a:r>
              <a:endPara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355976" y="1988840"/>
            <a:ext cx="2736304" cy="1200329"/>
            <a:chOff x="4355976" y="1988840"/>
            <a:chExt cx="2736304" cy="120032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355976" y="1988840"/>
              <a:ext cx="273630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/>
                <a:t>Маршак С.Я. </a:t>
              </a:r>
            </a:p>
            <a:p>
              <a:pPr algn="ctr"/>
              <a:endParaRPr lang="ru-RU" b="1" dirty="0" smtClean="0"/>
            </a:p>
            <a:p>
              <a:pPr algn="ctr"/>
              <a:r>
                <a:rPr lang="ru-RU" b="1" dirty="0" smtClean="0"/>
                <a:t>«Вот какой рассеянный»</a:t>
              </a:r>
              <a:r>
                <a:rPr lang="ru-RU" dirty="0" smtClean="0"/>
                <a:t> </a:t>
              </a:r>
            </a:p>
            <a:p>
              <a:pPr algn="ctr"/>
              <a:r>
                <a:rPr lang="ru-RU" dirty="0" smtClean="0"/>
                <a:t>(1930)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92080" y="2276872"/>
              <a:ext cx="8640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85 лет</a:t>
              </a:r>
              <a:endPara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483768" y="5013176"/>
            <a:ext cx="1737977" cy="1200329"/>
            <a:chOff x="2411760" y="4941168"/>
            <a:chExt cx="1737977" cy="120032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411760" y="4941168"/>
              <a:ext cx="173797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/>
                <a:t>Хармс Д. </a:t>
              </a:r>
            </a:p>
            <a:p>
              <a:pPr algn="ctr"/>
              <a:endParaRPr lang="ru-RU" b="1" dirty="0" smtClean="0"/>
            </a:p>
            <a:p>
              <a:pPr algn="ctr"/>
              <a:r>
                <a:rPr lang="ru-RU" b="1" dirty="0" smtClean="0"/>
                <a:t>«Лиса и заяц»</a:t>
              </a:r>
              <a:r>
                <a:rPr lang="ru-RU" dirty="0" smtClean="0"/>
                <a:t> </a:t>
              </a:r>
            </a:p>
            <a:p>
              <a:pPr algn="ctr"/>
              <a:r>
                <a:rPr lang="ru-RU" dirty="0" smtClean="0"/>
                <a:t>(1940)</a:t>
              </a:r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71800" y="5229200"/>
              <a:ext cx="8640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75 лет</a:t>
              </a:r>
              <a:endPara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pic>
        <p:nvPicPr>
          <p:cNvPr id="15" name="Рисунок 14" descr="547131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95536" y="980728"/>
            <a:ext cx="198411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483768" y="188640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ЮБИЛЯРЫ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95536" y="3861048"/>
            <a:ext cx="2016224" cy="2661416"/>
            <a:chOff x="179512" y="3933056"/>
            <a:chExt cx="2016224" cy="2661416"/>
          </a:xfrm>
        </p:grpSpPr>
        <p:pic>
          <p:nvPicPr>
            <p:cNvPr id="9" name="Рисунок 8" descr="0b1d88062aef21627925f990614afad1.jpg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79512" y="3933056"/>
              <a:ext cx="2016224" cy="26614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827584" y="5661248"/>
              <a:ext cx="12241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ЛИСА </a:t>
              </a:r>
            </a:p>
            <a:p>
              <a:pPr algn="ctr"/>
              <a:r>
                <a:rPr lang="ru-RU" b="1" dirty="0" smtClean="0"/>
                <a:t>и </a:t>
              </a:r>
            </a:p>
            <a:p>
              <a:pPr algn="ctr"/>
              <a:r>
                <a:rPr lang="ru-RU" b="1" dirty="0" smtClean="0"/>
                <a:t>ЗАЯЦ</a:t>
              </a:r>
              <a:endParaRPr lang="ru-RU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9552" y="4005064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solidFill>
                    <a:schemeClr val="bg1"/>
                  </a:solidFill>
                </a:rPr>
                <a:t>Д. Хармс</a:t>
              </a:r>
              <a:endParaRPr lang="ru-RU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1700808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Линдгрен А. </a:t>
            </a:r>
          </a:p>
          <a:p>
            <a:pPr algn="ctr"/>
            <a:r>
              <a:rPr lang="ru-RU" b="1" dirty="0" smtClean="0"/>
              <a:t>«Малыш и </a:t>
            </a:r>
            <a:r>
              <a:rPr lang="ru-RU" b="1" dirty="0" err="1" smtClean="0"/>
              <a:t>Карлсон</a:t>
            </a:r>
            <a:r>
              <a:rPr lang="ru-RU" b="1" dirty="0" smtClean="0"/>
              <a:t>,  </a:t>
            </a:r>
          </a:p>
          <a:p>
            <a:pPr algn="ctr"/>
            <a:r>
              <a:rPr lang="ru-RU" b="1" dirty="0" smtClean="0"/>
              <a:t>который живет на крыше</a:t>
            </a:r>
            <a:r>
              <a:rPr lang="ru-RU" dirty="0" smtClean="0"/>
              <a:t>» </a:t>
            </a:r>
          </a:p>
          <a:p>
            <a:pPr algn="ctr"/>
            <a:r>
              <a:rPr lang="ru-RU" dirty="0" smtClean="0"/>
              <a:t>(1955)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76256" y="4365104"/>
            <a:ext cx="187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Михалков С.В. </a:t>
            </a:r>
          </a:p>
          <a:p>
            <a:pPr algn="ctr"/>
            <a:r>
              <a:rPr lang="ru-RU" b="1" dirty="0" smtClean="0"/>
              <a:t>«Дядя Степа – милиционер»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(1955)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445224"/>
            <a:ext cx="23313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/>
              <a:t>Сутеев</a:t>
            </a:r>
            <a:r>
              <a:rPr lang="ru-RU" dirty="0" smtClean="0"/>
              <a:t> В.Г. </a:t>
            </a:r>
          </a:p>
          <a:p>
            <a:pPr algn="ctr"/>
            <a:r>
              <a:rPr lang="ru-RU" b="1" dirty="0" smtClean="0"/>
              <a:t>«Кто сказал «мяу»?»</a:t>
            </a: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(1955)</a:t>
            </a:r>
            <a:endParaRPr lang="ru-RU" dirty="0"/>
          </a:p>
        </p:txBody>
      </p:sp>
      <p:pic>
        <p:nvPicPr>
          <p:cNvPr id="6" name="Рисунок 5" descr="4fb9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60232" y="908720"/>
            <a:ext cx="2265040" cy="3219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iwqxl14z90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9512" y="836712"/>
            <a:ext cx="2375892" cy="335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6353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275856" y="3356992"/>
            <a:ext cx="2508498" cy="3331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563888" y="188640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 лет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 descr="6 (2).gif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6021288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76672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26 марта 1943 года – это была пятница</a:t>
            </a:r>
          </a:p>
          <a:p>
            <a:r>
              <a:rPr lang="ru-RU" dirty="0" smtClean="0"/>
              <a:t>Неделя детской книги будет  отмечается в нашей стране в 2015 году в </a:t>
            </a:r>
            <a:r>
              <a:rPr lang="ru-RU" sz="2800" b="1" dirty="0" smtClean="0">
                <a:solidFill>
                  <a:srgbClr val="FF0000"/>
                </a:solidFill>
              </a:rPr>
              <a:t>72 раз. </a:t>
            </a:r>
            <a:r>
              <a:rPr lang="ru-RU" dirty="0" smtClean="0"/>
              <a:t>Немалый срок, если призадуматься!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1663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КНИЖКИНА НЕДЕЛЯ    С 21 ПО 27 МАРТА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Касиль.png"/>
          <p:cNvPicPr>
            <a:picLocks noChangeAspect="1"/>
          </p:cNvPicPr>
          <p:nvPr/>
        </p:nvPicPr>
        <p:blipFill>
          <a:blip r:embed="rId3" cstate="print"/>
          <a:srcRect b="3006"/>
          <a:stretch>
            <a:fillRect/>
          </a:stretch>
        </p:blipFill>
        <p:spPr>
          <a:xfrm>
            <a:off x="179512" y="764704"/>
            <a:ext cx="193253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95536" y="4549676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«Не раз мне доводилось слышать утверждение, будто в наш век радио, кино и телевидения литература утрачивает свою ведущую роль. Не знаю... Я по-прежнему верю в силу книги, верю, что человечество еще внимательнее будет вчитываться в печатную строку. Ибо ничто не может заменить книгу, где все основано на доверии к воображению читателя. А именно это — развитие воображения — одно из необходимых условий, помогающих воспитать эстетическую грамотность — одну из главных черт Человека Будущего»</a:t>
            </a:r>
          </a:p>
          <a:p>
            <a:r>
              <a:rPr lang="ru-RU" i="1" dirty="0" smtClean="0"/>
              <a:t>                                                                                                                    Л. Кассиль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3728" y="1484784"/>
            <a:ext cx="70202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Открывал первый праздник писатель </a:t>
            </a:r>
            <a:r>
              <a:rPr lang="ru-RU" b="1" dirty="0" smtClean="0">
                <a:solidFill>
                  <a:srgbClr val="FF0000"/>
                </a:solidFill>
              </a:rPr>
              <a:t>Лев Кассиль – главный инициатор и душа </a:t>
            </a:r>
            <a:r>
              <a:rPr lang="ru-RU" b="1" dirty="0" err="1" smtClean="0">
                <a:solidFill>
                  <a:srgbClr val="FF0000"/>
                </a:solidFill>
              </a:rPr>
              <a:t>книжкиных</a:t>
            </a:r>
            <a:r>
              <a:rPr lang="ru-RU" b="1" dirty="0" smtClean="0">
                <a:solidFill>
                  <a:srgbClr val="FF0000"/>
                </a:solidFill>
              </a:rPr>
              <a:t> именин... </a:t>
            </a:r>
            <a:r>
              <a:rPr lang="ru-RU" dirty="0" smtClean="0"/>
              <a:t>Благодарные читатели жадно внимали каждому слову любимых авторов: К.Чуковского, С.Маршака, А.Фадеева, </a:t>
            </a:r>
            <a:r>
              <a:rPr lang="ru-RU" dirty="0" err="1" smtClean="0"/>
              <a:t>А.Барто</a:t>
            </a:r>
            <a:r>
              <a:rPr lang="ru-RU" dirty="0" smtClean="0"/>
              <a:t>, С.Михалкова. Они рассказывали девчонкам и мальчишкам, чьи отцы и братья сражались с врагом, как рождается книга. А потом читали стихи, беседовали. Состоялся большой разговор о книге, чтении и о жизни.  И каждому ребёнку, кто пришел в Колонный зал дома Союзов подарили по книге. Тоненькую, отпечатанную на серой бумаге книгу, дети уносили как боевой паек, который надо сберечь и растянуть на много дней. </a:t>
            </a:r>
          </a:p>
          <a:p>
            <a:r>
              <a:rPr lang="ru-RU" dirty="0" smtClean="0"/>
              <a:t>Книга согревала, добавляла света, вселяла силы.</a:t>
            </a:r>
          </a:p>
        </p:txBody>
      </p:sp>
      <p:pic>
        <p:nvPicPr>
          <p:cNvPr id="11" name="Рисунок 10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5148_64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9EE"/>
              </a:clrFrom>
              <a:clrTo>
                <a:srgbClr val="F7F9EE">
                  <a:alpha val="0"/>
                </a:srgbClr>
              </a:clrTo>
            </a:clrChange>
          </a:blip>
          <a:srcRect t="3894" b="8490"/>
          <a:stretch>
            <a:fillRect/>
          </a:stretch>
        </p:blipFill>
        <p:spPr>
          <a:xfrm>
            <a:off x="4644008" y="2852936"/>
            <a:ext cx="4355976" cy="2856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99992" y="620688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Когда-то под этот праздник отдавался Колонный зал Дома Союзов и, словно на новогодней елке, персонажи сказок всех народов, детские писатели и юные читатели, образовывали широкий круг, символизировавший истинность утверждения о самой читающей стране в мире.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16632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КНИЖКИНА НЕДЕЛЯ    С 21 ПО 27 МАРТА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5229200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городе – Неделя книги!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Прозвучало как сигнал.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Стал огромный город мигом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Как один читальный зал! 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 </a:t>
            </a:r>
            <a:r>
              <a:rPr lang="ru-RU" i="1" dirty="0" smtClean="0"/>
              <a:t>                         (</a:t>
            </a:r>
            <a:r>
              <a:rPr lang="ru-RU" i="1" dirty="0" err="1" smtClean="0"/>
              <a:t>Сенатович</a:t>
            </a:r>
            <a:r>
              <a:rPr lang="ru-RU" i="1" dirty="0" smtClean="0"/>
              <a:t> О.)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504" y="620688"/>
            <a:ext cx="4464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конца 50–</a:t>
            </a:r>
            <a:r>
              <a:rPr lang="ru-RU" dirty="0" err="1" smtClean="0"/>
              <a:t>х</a:t>
            </a:r>
            <a:r>
              <a:rPr lang="ru-RU" dirty="0" smtClean="0"/>
              <a:t> гг. «</a:t>
            </a:r>
            <a:r>
              <a:rPr lang="ru-RU" dirty="0" err="1" smtClean="0"/>
              <a:t>Книжкину</a:t>
            </a:r>
            <a:r>
              <a:rPr lang="ru-RU" dirty="0" smtClean="0"/>
              <a:t> Неделю» или «</a:t>
            </a:r>
            <a:r>
              <a:rPr lang="ru-RU" dirty="0" err="1" smtClean="0"/>
              <a:t>Книжкины</a:t>
            </a:r>
            <a:r>
              <a:rPr lang="ru-RU" dirty="0" smtClean="0"/>
              <a:t> именины» стали справлять широко по всему необъятному Советскому Союзу</a:t>
            </a:r>
          </a:p>
          <a:p>
            <a:r>
              <a:rPr lang="ru-RU" dirty="0" smtClean="0"/>
              <a:t>Подключились средства массовой информации – газеты, журналы, радио и ТВ. Столицей «Недели» каждый год становилась одна из столиц Союзных Республик, а «Неделя» стала Всесоюзной. Но официальное открытие каждой Недели всегда начиналось в Москве – в Колонном зале Дома Союзов. В очередную Столицу «Недели» приезжали детские писатели из Москвы и всех союзных республик. Собиралось до 50 детских писателей, </a:t>
            </a:r>
          </a:p>
          <a:p>
            <a:r>
              <a:rPr lang="ru-RU" dirty="0" smtClean="0"/>
              <a:t>по 2-3 лучших представителя от каждой республики.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8024" y="5805264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Один раз, за всю историю  «Неделя», проводилась не весной, а осенью.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 было это в 1945 г. 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908720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июня 2014 года </a:t>
            </a:r>
            <a:r>
              <a:rPr lang="ru-RU" dirty="0" smtClean="0"/>
              <a:t>Владимир Путин подписал указ о проведении </a:t>
            </a:r>
            <a:r>
              <a:rPr lang="ru-RU" b="1" dirty="0" smtClean="0"/>
              <a:t>ГОДА ЛИТЕРАТУРЫ в России в 2015 году</a:t>
            </a:r>
            <a:r>
              <a:rPr lang="ru-RU" dirty="0" smtClean="0"/>
              <a:t>.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88640"/>
            <a:ext cx="2087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Москва, Кремль </a:t>
            </a:r>
          </a:p>
          <a:p>
            <a:r>
              <a:rPr lang="ru-RU" b="1" dirty="0" smtClean="0"/>
              <a:t>12 июня 2014 года </a:t>
            </a:r>
          </a:p>
          <a:p>
            <a:r>
              <a:rPr lang="ru-RU" b="1" dirty="0" smtClean="0"/>
              <a:t>№426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1052736"/>
            <a:ext cx="504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УКАЗ ПРЕЗИДЕНТА РОССИЙСКОЙ ФЕДЕРАЦИИ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 проведении в Российской Федерации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ГОДА ЛИТЕРАТУРЫ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1916832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В целях привлечения внимания общества к литературе и чтению постановляю:</a:t>
            </a:r>
          </a:p>
          <a:p>
            <a:r>
              <a:rPr lang="ru-RU" dirty="0" smtClean="0"/>
              <a:t> 1. Провести в 2015 году в Российской Федерации Год литературы.</a:t>
            </a:r>
          </a:p>
          <a:p>
            <a:r>
              <a:rPr lang="ru-RU" dirty="0" smtClean="0"/>
              <a:t>2. Правительству Российской Федерации:</a:t>
            </a:r>
          </a:p>
          <a:p>
            <a:r>
              <a:rPr lang="ru-RU" dirty="0" smtClean="0"/>
              <a:t> а) образовать организационный комитет по проведению в Российской Федерации Года литературы и утвердить его состав;</a:t>
            </a:r>
          </a:p>
          <a:p>
            <a:r>
              <a:rPr lang="ru-RU" dirty="0" smtClean="0"/>
              <a:t> б) обеспечить разработку и утверждение плана основных мероприятий по проведению в Российской Федерации Года литературы.</a:t>
            </a:r>
          </a:p>
          <a:p>
            <a:r>
              <a:rPr lang="ru-RU" dirty="0" smtClean="0"/>
              <a:t>3. Рекомендовать органам исполнительной власти субъектов Российской Федерации осуществлять необходимые мероприятия в рамках проводимого в Российской Федерации Года литературы.</a:t>
            </a:r>
          </a:p>
          <a:p>
            <a:r>
              <a:rPr lang="ru-RU" dirty="0" smtClean="0"/>
              <a:t>4. Настоящий Указ вступает в силу со дня его подписания.</a:t>
            </a:r>
            <a:endParaRPr lang="ru-RU" dirty="0"/>
          </a:p>
        </p:txBody>
      </p:sp>
      <p:pic>
        <p:nvPicPr>
          <p:cNvPr id="7" name="Рисунок 6" descr="book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564904"/>
            <a:ext cx="2387352" cy="3871382"/>
          </a:xfrm>
          <a:prstGeom prst="rect">
            <a:avLst/>
          </a:prstGeom>
        </p:spPr>
      </p:pic>
      <p:pic>
        <p:nvPicPr>
          <p:cNvPr id="9" name="Рисунок 8" descr="6 (2)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5949280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88640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КНИЖКИНА НЕДЕЛЯ С 21 ПО 27 МАРТА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«КНИЖКИНЫ  ИМЕНИНЫ»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996952"/>
            <a:ext cx="842493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Идея и реализация первого праздника «Неделя детской книги» - дала импульс к изданию тех произведений, которые хотели читать дети. И писателям и издателям стало понятно, что эта первая встреча имеет большое будущее. </a:t>
            </a:r>
          </a:p>
          <a:p>
            <a:r>
              <a:rPr lang="ru-RU" dirty="0" smtClean="0"/>
              <a:t>С 1943 по 1945 год в стране было издано около полутора тысяч наименований книг для детей, в том числе прозаические произведения: </a:t>
            </a:r>
          </a:p>
          <a:p>
            <a:pPr>
              <a:buBlip>
                <a:blip r:embed="rId3"/>
              </a:buBlip>
            </a:pPr>
            <a:r>
              <a:rPr lang="ru-RU" dirty="0" smtClean="0"/>
              <a:t>Леонида Пантелеева «Честное слово», </a:t>
            </a:r>
          </a:p>
          <a:p>
            <a:pPr>
              <a:buBlip>
                <a:blip r:embed="rId3"/>
              </a:buBlip>
            </a:pPr>
            <a:r>
              <a:rPr lang="ru-RU" dirty="0" smtClean="0"/>
              <a:t>Вениамина Каверина «Два капитана», </a:t>
            </a:r>
          </a:p>
          <a:p>
            <a:pPr>
              <a:buBlip>
                <a:blip r:embed="rId3"/>
              </a:buBlip>
            </a:pPr>
            <a:r>
              <a:rPr lang="ru-RU" dirty="0" smtClean="0"/>
              <a:t>Валентина Катаева «Сын полка». </a:t>
            </a:r>
          </a:p>
          <a:p>
            <a:r>
              <a:rPr lang="ru-RU" dirty="0" smtClean="0"/>
              <a:t>Книги, представленные вашему взору, читали в годы Великой Отечественной войны. Они помогли детям выжить в суровые дни бомбёжек и голода.  </a:t>
            </a:r>
          </a:p>
          <a:p>
            <a:r>
              <a:rPr lang="ru-RU" dirty="0" smtClean="0"/>
              <a:t>Как писал Николай Браун: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«КНИГИ СОГРЕВАЛИ В СТУЖУ «СИЛЬНЕЕ ВСЕХ ПЕЧЕЙ, ЧТО ЕСТЬ НА СВЕТЕ»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2064092-7a5b163d7933a4af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620688"/>
            <a:ext cx="3006334" cy="2592288"/>
          </a:xfrm>
          <a:prstGeom prst="rect">
            <a:avLst/>
          </a:prstGeom>
        </p:spPr>
      </p:pic>
      <p:pic>
        <p:nvPicPr>
          <p:cNvPr id="8" name="Рисунок 7" descr="257955_s1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980728"/>
            <a:ext cx="3563556" cy="2172072"/>
          </a:xfrm>
          <a:prstGeom prst="rect">
            <a:avLst/>
          </a:prstGeom>
        </p:spPr>
      </p:pic>
      <p:pic>
        <p:nvPicPr>
          <p:cNvPr id="9" name="Рисунок 8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5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25202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«ПЕСЕНКА ЮНЫХ ЧИТАТЕЛЕЙ»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i="1" dirty="0" smtClean="0"/>
              <a:t>Сергей Михалков</a:t>
            </a:r>
          </a:p>
          <a:p>
            <a:r>
              <a:rPr lang="ru-RU" i="1" dirty="0" smtClean="0"/>
              <a:t>Аркадий Островский</a:t>
            </a:r>
          </a:p>
          <a:p>
            <a:endParaRPr lang="ru-RU" dirty="0" smtClean="0"/>
          </a:p>
          <a:p>
            <a:r>
              <a:rPr lang="ru-RU" dirty="0" smtClean="0"/>
              <a:t>В каждом доме,</a:t>
            </a:r>
            <a:br>
              <a:rPr lang="ru-RU" dirty="0" smtClean="0"/>
            </a:br>
            <a:r>
              <a:rPr lang="ru-RU" dirty="0" smtClean="0"/>
              <a:t>В каждой хате </a:t>
            </a:r>
            <a:br>
              <a:rPr lang="ru-RU" dirty="0" smtClean="0"/>
            </a:br>
            <a:r>
              <a:rPr lang="ru-RU" dirty="0" smtClean="0"/>
              <a:t>В городах и на селе </a:t>
            </a:r>
            <a:br>
              <a:rPr lang="ru-RU" dirty="0" smtClean="0"/>
            </a:br>
            <a:r>
              <a:rPr lang="ru-RU" dirty="0" smtClean="0"/>
              <a:t>Начинающий читатель </a:t>
            </a:r>
            <a:br>
              <a:rPr lang="ru-RU" dirty="0" smtClean="0"/>
            </a:br>
            <a:r>
              <a:rPr lang="ru-RU" dirty="0" smtClean="0"/>
              <a:t>Держит книгу на столе.</a:t>
            </a:r>
            <a:br>
              <a:rPr lang="ru-RU" dirty="0" smtClean="0"/>
            </a:br>
            <a:r>
              <a:rPr lang="ru-RU" dirty="0" smtClean="0"/>
              <a:t>Наша книга детская, </a:t>
            </a:r>
            <a:br>
              <a:rPr lang="ru-RU" dirty="0" smtClean="0"/>
            </a:br>
            <a:r>
              <a:rPr lang="ru-RU" dirty="0" smtClean="0"/>
              <a:t>Детская, советская, </a:t>
            </a:r>
            <a:br>
              <a:rPr lang="ru-RU" dirty="0" smtClean="0"/>
            </a:br>
            <a:r>
              <a:rPr lang="ru-RU" dirty="0" smtClean="0"/>
              <a:t>Смелая и честная -</a:t>
            </a:r>
            <a:br>
              <a:rPr lang="ru-RU" dirty="0" smtClean="0"/>
            </a:br>
            <a:r>
              <a:rPr lang="ru-RU" dirty="0" smtClean="0"/>
              <a:t>Верный друг ребят.</a:t>
            </a:r>
            <a:br>
              <a:rPr lang="ru-RU" dirty="0" smtClean="0"/>
            </a:br>
            <a:r>
              <a:rPr lang="ru-RU" dirty="0" smtClean="0"/>
              <a:t>Книгу, всем понятную, </a:t>
            </a:r>
            <a:br>
              <a:rPr lang="ru-RU" dirty="0" smtClean="0"/>
            </a:br>
            <a:r>
              <a:rPr lang="ru-RU" dirty="0" smtClean="0"/>
              <a:t>Умную, занятную, </a:t>
            </a:r>
            <a:br>
              <a:rPr lang="ru-RU" dirty="0" smtClean="0"/>
            </a:br>
            <a:r>
              <a:rPr lang="ru-RU" dirty="0" smtClean="0"/>
              <a:t>Мальчики и девочки</a:t>
            </a:r>
            <a:br>
              <a:rPr lang="ru-RU" dirty="0" smtClean="0"/>
            </a:br>
            <a:r>
              <a:rPr lang="ru-RU" dirty="0" smtClean="0"/>
              <a:t>Все читать хотят!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44008" y="188640"/>
            <a:ext cx="4499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Пусть будет весело вокруг,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Пусть будет рядом верный друг,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И каждый книжный переплет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В страну чудесную ведет!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5013176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Пусть эта «</a:t>
            </a:r>
            <a:r>
              <a:rPr lang="ru-RU" sz="2400" b="1" dirty="0" err="1" smtClean="0">
                <a:solidFill>
                  <a:srgbClr val="C00000"/>
                </a:solidFill>
              </a:rPr>
              <a:t>Книжкина</a:t>
            </a:r>
            <a:r>
              <a:rPr lang="ru-RU" sz="2400" b="1" dirty="0" smtClean="0">
                <a:solidFill>
                  <a:srgbClr val="C00000"/>
                </a:solidFill>
              </a:rPr>
              <a:t> неделя»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Продлится только до апреля,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Но вы, читающий народ,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Любите книгу круглый год!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pic>
        <p:nvPicPr>
          <p:cNvPr id="9" name="Рисунок 8" descr="knigi-11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5229200"/>
            <a:ext cx="1574224" cy="1393018"/>
          </a:xfrm>
          <a:prstGeom prst="rect">
            <a:avLst/>
          </a:prstGeom>
        </p:spPr>
      </p:pic>
      <p:pic>
        <p:nvPicPr>
          <p:cNvPr id="10" name="Рисунок 9" descr="0_8d709_4aa77893_ori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724128" y="1988840"/>
            <a:ext cx="1028253" cy="933093"/>
          </a:xfrm>
          <a:prstGeom prst="rect">
            <a:avLst/>
          </a:prstGeom>
        </p:spPr>
      </p:pic>
      <p:pic>
        <p:nvPicPr>
          <p:cNvPr id="11" name="Рисунок 10" descr="0_8d71b_ac67a903_S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171488" y="2132856"/>
            <a:ext cx="1720991" cy="2775793"/>
          </a:xfrm>
          <a:prstGeom prst="rect">
            <a:avLst/>
          </a:prstGeom>
        </p:spPr>
      </p:pic>
      <p:pic>
        <p:nvPicPr>
          <p:cNvPr id="13" name="Рисунок 12" descr="0_7b55a_e14e9539_XL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275856" y="2852936"/>
            <a:ext cx="3667476" cy="1833737"/>
          </a:xfrm>
          <a:prstGeom prst="rect">
            <a:avLst/>
          </a:prstGeom>
        </p:spPr>
      </p:pic>
      <p:pic>
        <p:nvPicPr>
          <p:cNvPr id="15" name="Рисунок 14" descr="PRAV-017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83768" y="260648"/>
            <a:ext cx="2211128" cy="2327667"/>
          </a:xfrm>
          <a:prstGeom prst="rect">
            <a:avLst/>
          </a:prstGeom>
        </p:spPr>
      </p:pic>
      <p:pic>
        <p:nvPicPr>
          <p:cNvPr id="12" name="Песенка юных читател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9144000" y="-304800"/>
            <a:ext cx="304800" cy="304800"/>
          </a:xfrm>
          <a:prstGeom prst="rect">
            <a:avLst/>
          </a:prstGeom>
        </p:spPr>
      </p:pic>
      <p:pic>
        <p:nvPicPr>
          <p:cNvPr id="17" name="Рисунок 16" descr="6 (2).gif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9512" y="5877272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980729"/>
            <a:ext cx="63367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акции можно поучаствовать разными способами: </a:t>
            </a:r>
          </a:p>
          <a:p>
            <a:pPr marL="268288"/>
            <a:r>
              <a:rPr lang="ru-RU" sz="2400" dirty="0" smtClean="0"/>
              <a:t>оставить книги в любой сельской библиотеке, которая находится рядом с домом или работой; </a:t>
            </a:r>
          </a:p>
          <a:p>
            <a:pPr marL="268288"/>
            <a:r>
              <a:rPr lang="ru-RU" sz="2400" dirty="0" smtClean="0"/>
              <a:t>рассказать о ней как можно большему количеству знакомых и друзей, в том числе в социальных сетях; </a:t>
            </a:r>
          </a:p>
          <a:p>
            <a:pPr marL="268288"/>
            <a:r>
              <a:rPr lang="ru-RU" sz="2400" dirty="0" smtClean="0"/>
              <a:t>стать волонтером – помогать собирать книжки и передавать их организаторам акции. </a:t>
            </a:r>
            <a:endParaRPr lang="ru-RU" sz="2400" dirty="0"/>
          </a:p>
        </p:txBody>
      </p:sp>
      <p:pic>
        <p:nvPicPr>
          <p:cNvPr id="3" name="Рисунок 2" descr="http://kugarsen.ucoz.ru/_nw/12/s83605680.jpg">
            <a:hlinkClick r:id="rId3" tgtFrame="&quot;_blank&quot;" tooltip="&quot;Нажмите, для просмотра в полном размере...&quot;"/>
          </p:cNvPr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188640"/>
            <a:ext cx="2451348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15616" y="260648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АКЦИЯ: «ПОДАРОК  БИБЛИОТЕКЕ»</a:t>
            </a:r>
            <a:endParaRPr lang="ru-RU" sz="2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919008"/>
            <a:ext cx="6552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Эта акция очень актуальна сегодня, потому что даже при развитии высоких технологий и телевидения, ничто не может так передать размышления героя, как живое чтение, когда ты с книгой один на один. </a:t>
            </a:r>
            <a:endParaRPr lang="ru-RU" sz="2400" dirty="0"/>
          </a:p>
        </p:txBody>
      </p:sp>
      <p:pic>
        <p:nvPicPr>
          <p:cNvPr id="6" name="Рисунок 5" descr="knigi-4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844824"/>
            <a:ext cx="314325" cy="219075"/>
          </a:xfrm>
          <a:prstGeom prst="rect">
            <a:avLst/>
          </a:prstGeom>
        </p:spPr>
      </p:pic>
      <p:pic>
        <p:nvPicPr>
          <p:cNvPr id="7" name="Рисунок 6" descr="knigi-4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924944"/>
            <a:ext cx="314325" cy="219075"/>
          </a:xfrm>
          <a:prstGeom prst="rect">
            <a:avLst/>
          </a:prstGeom>
        </p:spPr>
      </p:pic>
      <p:pic>
        <p:nvPicPr>
          <p:cNvPr id="8" name="Рисунок 7" descr="knigi-4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077072"/>
            <a:ext cx="314325" cy="219075"/>
          </a:xfrm>
          <a:prstGeom prst="rect">
            <a:avLst/>
          </a:prstGeom>
        </p:spPr>
      </p:pic>
      <p:pic>
        <p:nvPicPr>
          <p:cNvPr id="9" name="Рисунок 8" descr="33f7569be417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500393" y="4221088"/>
            <a:ext cx="2643607" cy="2396870"/>
          </a:xfrm>
          <a:prstGeom prst="rect">
            <a:avLst/>
          </a:prstGeom>
        </p:spPr>
      </p:pic>
      <p:pic>
        <p:nvPicPr>
          <p:cNvPr id="12" name="Рисунок 11" descr="6 (2).gif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504" y="5805264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11663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ХОТИТЕ, ЧТОБЫ ВАШ РЕБЕНОК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 УДОВОЛЬСТВИЕМ ЧИТАЛ?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9087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ТОГДА ПОПРОБУЙТЕ:</a:t>
            </a:r>
            <a:endParaRPr lang="ru-RU" dirty="0" smtClean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1340768"/>
            <a:ext cx="2592288" cy="3131840"/>
            <a:chOff x="179512" y="1340768"/>
            <a:chExt cx="2376264" cy="313184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259632" y="3789040"/>
              <a:ext cx="1152128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 rot="499955">
              <a:off x="1063895" y="1931521"/>
              <a:ext cx="1296144" cy="13681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4" name="Picture 2" descr="brd_borders_0327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512" y="1340768"/>
              <a:ext cx="2376264" cy="313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5" name="WordArt 3"/>
            <p:cNvSpPr>
              <a:spLocks noChangeArrowheads="1" noChangeShapeType="1" noTextEdit="1"/>
            </p:cNvSpPr>
            <p:nvPr/>
          </p:nvSpPr>
          <p:spPr bwMode="auto">
            <a:xfrm>
              <a:off x="1367644" y="1628800"/>
              <a:ext cx="1038382" cy="50405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smtClean="0">
                  <a:ln w="3175">
                    <a:solidFill>
                      <a:srgbClr val="C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Bookman Old Style"/>
                </a:rPr>
                <a:t>Советы</a:t>
              </a:r>
            </a:p>
            <a:p>
              <a:pPr algn="ctr" rtl="0"/>
              <a:r>
                <a:rPr lang="ru-RU" sz="3600" b="1" kern="10" spc="0" dirty="0" smtClean="0">
                  <a:ln w="3175">
                    <a:solidFill>
                      <a:srgbClr val="C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Bookman Old Style"/>
                </a:rPr>
                <a:t>заботливым</a:t>
              </a:r>
            </a:p>
            <a:p>
              <a:pPr algn="ctr" rtl="0"/>
              <a:r>
                <a:rPr lang="ru-RU" sz="3600" b="1" kern="10" spc="0" dirty="0" smtClean="0">
                  <a:ln w="3175">
                    <a:solidFill>
                      <a:srgbClr val="C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Bookman Old Style"/>
                </a:rPr>
                <a:t>родителям</a:t>
              </a:r>
              <a:endParaRPr lang="ru-RU" sz="3600" b="1" kern="10" spc="0" dirty="0">
                <a:ln w="3175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Bookman Old Style"/>
              </a:endParaRPr>
            </a:p>
          </p:txBody>
        </p:sp>
        <p:sp>
          <p:nvSpPr>
            <p:cNvPr id="3076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169622" y="2348880"/>
              <a:ext cx="1167461" cy="82061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smtClean="0">
                  <a:ln w="9525">
                    <a:noFill/>
                    <a:round/>
                    <a:headEnd/>
                    <a:tailEnd/>
                  </a:ln>
                  <a:effectLst>
                    <a:outerShdw dist="45791" dir="2021404" algn="ctr" rotWithShape="0">
                      <a:srgbClr val="E7F3FF">
                        <a:alpha val="80000"/>
                      </a:srgbClr>
                    </a:outerShdw>
                  </a:effectLst>
                  <a:latin typeface="Bookman Old Style"/>
                </a:rPr>
                <a:t>Хотите, </a:t>
              </a:r>
            </a:p>
            <a:p>
              <a:pPr algn="ctr" rtl="0"/>
              <a:r>
                <a:rPr lang="ru-RU" sz="3600" b="1" kern="10" spc="0" dirty="0" smtClean="0">
                  <a:ln w="9525">
                    <a:noFill/>
                    <a:round/>
                    <a:headEnd/>
                    <a:tailEnd/>
                  </a:ln>
                  <a:effectLst>
                    <a:outerShdw dist="45791" dir="2021404" algn="ctr" rotWithShape="0">
                      <a:srgbClr val="E7F3FF">
                        <a:alpha val="80000"/>
                      </a:srgbClr>
                    </a:outerShdw>
                  </a:effectLst>
                  <a:latin typeface="Bookman Old Style"/>
                </a:rPr>
                <a:t>чтобы ваш ребёнок</a:t>
              </a:r>
            </a:p>
            <a:p>
              <a:pPr algn="ctr" rtl="0"/>
              <a:r>
                <a:rPr lang="ru-RU" sz="3600" b="1" kern="10" spc="0" dirty="0" smtClean="0">
                  <a:ln w="9525">
                    <a:noFill/>
                    <a:round/>
                    <a:headEnd/>
                    <a:tailEnd/>
                  </a:ln>
                  <a:effectLst>
                    <a:outerShdw dist="45791" dir="2021404" algn="ctr" rotWithShape="0">
                      <a:srgbClr val="E7F3FF">
                        <a:alpha val="80000"/>
                      </a:srgbClr>
                    </a:outerShdw>
                  </a:effectLst>
                  <a:latin typeface="Bookman Old Style"/>
                </a:rPr>
                <a:t>много и </a:t>
              </a:r>
            </a:p>
            <a:p>
              <a:pPr algn="ctr" rtl="0"/>
              <a:r>
                <a:rPr lang="ru-RU" sz="3600" b="1" kern="10" spc="0" dirty="0" smtClean="0">
                  <a:ln w="9525">
                    <a:noFill/>
                    <a:round/>
                    <a:headEnd/>
                    <a:tailEnd/>
                  </a:ln>
                  <a:effectLst>
                    <a:outerShdw dist="45791" dir="2021404" algn="ctr" rotWithShape="0">
                      <a:srgbClr val="E7F3FF">
                        <a:alpha val="80000"/>
                      </a:srgbClr>
                    </a:outerShdw>
                  </a:effectLst>
                  <a:latin typeface="Bookman Old Style"/>
                </a:rPr>
                <a:t>с удовольствием</a:t>
              </a:r>
            </a:p>
            <a:p>
              <a:pPr algn="ctr" rtl="0"/>
              <a:r>
                <a:rPr lang="ru-RU" sz="3600" b="1" kern="10" spc="0" dirty="0" smtClean="0">
                  <a:ln w="9525">
                    <a:noFill/>
                    <a:round/>
                    <a:headEnd/>
                    <a:tailEnd/>
                  </a:ln>
                  <a:effectLst>
                    <a:outerShdw dist="45791" dir="2021404" algn="ctr" rotWithShape="0">
                      <a:srgbClr val="E7F3FF">
                        <a:alpha val="80000"/>
                      </a:srgbClr>
                    </a:outerShdw>
                  </a:effectLst>
                  <a:latin typeface="Bookman Old Style"/>
                </a:rPr>
                <a:t>читал?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E7F3FF">
                      <a:alpha val="80000"/>
                    </a:srgbClr>
                  </a:outerShdw>
                </a:effectLst>
                <a:latin typeface="Bookman Old Style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627784" y="1052736"/>
            <a:ext cx="651621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Регулярно читать малышу вслух считалки, детские стишки с часто повторяющимися фразами, книжки с яркими иллюстрациями;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Использовать каждую свободную минутку для  общения: разговаривать с малышом, отвечать на его вопросы о книгах и обо всем остальном;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Читать книги, интересные ребенку: про животных, игрушки, динозавров, сказки, приключения;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Разрешать ребенку свободно пользоваться карандашами, красками, пластилином;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Записывать истории, которые Ваш малыш будет рассказывать, сочинять их вместе с ним, делать маленькие книжки, авторами которых будете Вы и Ваш ребенок;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Устраивать своему ребенку походы в цирк, театр, зоопарк и т.д. Обязательно обменивайтесь с ним своими впечатлениями;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Создать в семье доброжелательную обстановку ко всем творческим начинаниям Вашего ребенка;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Всегда иметь дома достаточно "материала" для чтения;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Подавать ребенку пример, читая книги, газеты, журналы.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Отвечая на вопросы малыша, делайте ссылку на прочитанное, чтобы показать ему, что книга — источник знаний;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Познакомьте малыша с библиотекой задолго до школы;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Берите его время от времени с собой в библиотеку, чтобы он видел огромное количество книг, мог брать их с полки и рассматривать, выбрать несколько книг домой;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Сделайте чтение приятным времяпрепровождением;</a:t>
            </a:r>
          </a:p>
          <a:p>
            <a:pPr marL="177800" lvl="0" indent="-177800">
              <a:buBlip>
                <a:blip r:embed="rId4"/>
              </a:buBlip>
            </a:pPr>
            <a:r>
              <a:rPr lang="ru-RU" sz="1400" dirty="0" smtClean="0"/>
              <a:t>Дарите ребенку книги.   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ЖЕЛАЕМ УДАЧИ!</a:t>
            </a: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11" name="Рисунок 10" descr="эмбдема мир ребёнка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65313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067944" y="8367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</a:rPr>
              <a:t>(СОВЕТЫ  РОДИТЕЛЯМ)</a:t>
            </a:r>
            <a:endParaRPr lang="ru-RU" b="1" dirty="0">
              <a:solidFill>
                <a:srgbClr val="009900"/>
              </a:solidFill>
            </a:endParaRPr>
          </a:p>
        </p:txBody>
      </p:sp>
      <p:pic>
        <p:nvPicPr>
          <p:cNvPr id="17" name="Рисунок 16" descr="6 (2).gif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5949280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07704" y="116632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ЭЛЕКТРОННАЯ КНИГА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elektronnaykniganexxnrm71led7_313405_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908720"/>
            <a:ext cx="2379575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tablet-e-book-library--625x48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24128" y="4005064"/>
            <a:ext cx="304962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hutterstock_90851603-e1349415964238.jpg"/>
          <p:cNvPicPr>
            <a:picLocks noChangeAspect="1"/>
          </p:cNvPicPr>
          <p:nvPr/>
        </p:nvPicPr>
        <p:blipFill>
          <a:blip r:embed="rId5" cstate="print"/>
          <a:srcRect l="5340" t="4895" r="7890" b="10560"/>
          <a:stretch>
            <a:fillRect/>
          </a:stretch>
        </p:blipFill>
        <p:spPr>
          <a:xfrm>
            <a:off x="323528" y="4725144"/>
            <a:ext cx="3325633" cy="1944216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987824" y="980728"/>
            <a:ext cx="3168352" cy="2965895"/>
            <a:chOff x="3275856" y="980728"/>
            <a:chExt cx="3168352" cy="2965895"/>
          </a:xfrm>
        </p:grpSpPr>
        <p:sp>
          <p:nvSpPr>
            <p:cNvPr id="14" name="Трапеция 13"/>
            <p:cNvSpPr/>
            <p:nvPr/>
          </p:nvSpPr>
          <p:spPr>
            <a:xfrm>
              <a:off x="3779912" y="1052736"/>
              <a:ext cx="2088232" cy="1728192"/>
            </a:xfrm>
            <a:prstGeom prst="trapezoid">
              <a:avLst>
                <a:gd name="adj" fmla="val 879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noutbuk_i_kniga_0.jpg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3275856" y="980728"/>
              <a:ext cx="3168352" cy="296589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131840" y="4725144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 книга, в которой информация представлена в электронном виде.</a:t>
            </a:r>
            <a:endParaRPr lang="ru-RU" dirty="0"/>
          </a:p>
        </p:txBody>
      </p:sp>
      <p:pic>
        <p:nvPicPr>
          <p:cNvPr id="16" name="Рисунок 15" descr="998056-52626b20e50167e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260648"/>
            <a:ext cx="1730499" cy="1589012"/>
          </a:xfrm>
          <a:prstGeom prst="rect">
            <a:avLst/>
          </a:prstGeom>
        </p:spPr>
      </p:pic>
      <p:pic>
        <p:nvPicPr>
          <p:cNvPr id="17" name="Рисунок 16" descr="quellesource-L-Y1zA0G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012160" y="1988840"/>
            <a:ext cx="3001516" cy="190096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275856" y="4077072"/>
            <a:ext cx="2400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 smtClean="0">
                <a:hlinkClick r:id="rId9"/>
              </a:rPr>
              <a:t>ЭЛЕКТРОННАЯ КНИГА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1" name="Рисунок 20" descr="6 (2).gif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7504" y="5805264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alphaModFix amt="17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4704"/>
            <a:ext cx="8748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endParaRPr lang="ru-RU" sz="1400" dirty="0" smtClean="0"/>
          </a:p>
          <a:p>
            <a:pPr marL="268288" indent="-268288"/>
            <a:endParaRPr lang="ru-RU" sz="1400" dirty="0" smtClean="0"/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3"/>
              </a:rPr>
              <a:t>http://portal.deak.hunteka.hu/image/image_gallery?uuid=46f3b628-20a2-4a94-a6a5-10f53b85b8e5&amp;groupId=11850&amp;t=1386674207091</a:t>
            </a:r>
            <a:r>
              <a:rPr lang="ru-RU" sz="1400" dirty="0" smtClean="0"/>
              <a:t> –  фон книжные полки 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4"/>
              </a:rPr>
              <a:t>http://orlada.com/files/poster/foto/41845.jpg</a:t>
            </a:r>
            <a:r>
              <a:rPr lang="ru-RU" sz="1400" dirty="0" smtClean="0"/>
              <a:t> - фон титул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5"/>
              </a:rPr>
              <a:t>http://www.ocellus.se/wp-content/uploads/2010/09/KUNSKAP.jpg</a:t>
            </a:r>
            <a:r>
              <a:rPr lang="ru-RU" sz="1400" dirty="0" smtClean="0"/>
              <a:t> - стопка книг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6"/>
              </a:rPr>
              <a:t>http://im1-tub-ru.yandex.net/i?id=6581e0a4c28c4d2dcd7e99a6980ed5c8-131-144&amp;n=21</a:t>
            </a:r>
            <a:r>
              <a:rPr lang="ru-RU" sz="1400" dirty="0" smtClean="0"/>
              <a:t> фон развернутая книга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7"/>
              </a:rPr>
              <a:t>http://i70.beon.ru/28/13/2271328/41/79495941/a7c0cce5cc94.gif</a:t>
            </a:r>
            <a:r>
              <a:rPr lang="ru-RU" sz="1400" dirty="0" smtClean="0"/>
              <a:t> - книга анимированная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8"/>
              </a:rPr>
              <a:t>http://kulturarb.com/_nw/7/54004356.jpg</a:t>
            </a:r>
            <a:r>
              <a:rPr lang="ru-RU" sz="1400" dirty="0" smtClean="0"/>
              <a:t> - эмблема года литературы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9"/>
              </a:rPr>
              <a:t>http://www.kremlin.ru/acts/45904</a:t>
            </a:r>
            <a:r>
              <a:rPr lang="ru-RU" sz="1400" dirty="0" smtClean="0"/>
              <a:t> - указ Президента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0"/>
              </a:rPr>
              <a:t>http://img1.liveinternet.ru/images/attach/b/3/41/934/41934823_14ru.jpg</a:t>
            </a:r>
            <a:r>
              <a:rPr lang="ru-RU" sz="1400" dirty="0" smtClean="0"/>
              <a:t>  - Г.Х.Андерсен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1"/>
              </a:rPr>
              <a:t>http://www.urano.ru/wp-content/uploads/2013/05/%D0%9F%D0%B5%D1%82%D1%80-%D0%9F%D0%B0%D0%B2%D0%BB%D0%BE%D0%B2%D0%B8%D1%87-%D0%95%D1%80%D1%88%D0%BE%D0%B2.jpg</a:t>
            </a:r>
            <a:r>
              <a:rPr lang="ru-RU" sz="1400" dirty="0" smtClean="0"/>
              <a:t> – П. П.Ершов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2"/>
              </a:rPr>
              <a:t>http://litcult.ru/u/dd/love_lyrics/34/foto.jpg</a:t>
            </a:r>
            <a:r>
              <a:rPr lang="ru-RU" sz="1400" dirty="0" smtClean="0"/>
              <a:t> - Б. Л. Пастернак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3"/>
              </a:rPr>
              <a:t>http://900igr.net/datai/istorija/Podvigi-detej/0004-001-A.T.Tvardovskij.jpg</a:t>
            </a:r>
            <a:r>
              <a:rPr lang="ru-RU" sz="1400" dirty="0" smtClean="0"/>
              <a:t> -  А. Т.Твардовский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4"/>
              </a:rPr>
              <a:t>http://img-fotki.yandex.ru/get/6503/155535360.2b/0_8b97b_9eb43664_XL</a:t>
            </a:r>
            <a:r>
              <a:rPr lang="ru-RU" sz="1400" dirty="0" smtClean="0"/>
              <a:t> - Марк Твен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5"/>
              </a:rPr>
              <a:t>http://i033.radikal.ru/1104/e2/77be724c8ff6.jpg</a:t>
            </a:r>
            <a:r>
              <a:rPr lang="ru-RU" sz="1400" dirty="0" smtClean="0">
                <a:hlinkClick r:id="rId15"/>
              </a:rPr>
              <a:t> - А.А.Фет</a:t>
            </a:r>
            <a:endParaRPr lang="ru-RU" sz="1400" dirty="0" smtClean="0"/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6"/>
              </a:rPr>
              <a:t>http://content.foto.mail.ru/mail/rodnikova1976/_blogs/i-636.jpg</a:t>
            </a:r>
            <a:r>
              <a:rPr lang="ru-RU" sz="1400" dirty="0" smtClean="0"/>
              <a:t> - Даниил Хармс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7"/>
              </a:rPr>
              <a:t>http://www.studentpulse.com/article-images/uid-1251-1255881330-5941/64b840.jpg</a:t>
            </a:r>
            <a:r>
              <a:rPr lang="ru-RU" sz="1400" dirty="0" smtClean="0"/>
              <a:t>  - Д.Р. Киплинг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8"/>
              </a:rPr>
              <a:t>http://server.audiopedia.su:8888/staroeradio/images/pics/010797.jpg</a:t>
            </a:r>
            <a:r>
              <a:rPr lang="ru-RU" sz="1400" dirty="0" smtClean="0"/>
              <a:t>  - Л. А.Кассиль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19"/>
              </a:rPr>
              <a:t>http://litera.edu.ru/attach.asp?a_no=1272</a:t>
            </a:r>
            <a:r>
              <a:rPr lang="ru-RU" sz="1400" dirty="0" smtClean="0"/>
              <a:t> - М.М. Зощенко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20"/>
              </a:rPr>
              <a:t>http://www.gramota.ru/files/lib/74_0012.jpg</a:t>
            </a:r>
            <a:r>
              <a:rPr lang="ru-RU" sz="1400" dirty="0" smtClean="0"/>
              <a:t> -  С.И. Ожегов</a:t>
            </a:r>
          </a:p>
          <a:p>
            <a:pPr marL="268288" indent="-268288">
              <a:buFont typeface="+mj-lt"/>
              <a:buAutoNum type="arabicPeriod"/>
            </a:pPr>
            <a:r>
              <a:rPr lang="en-US" sz="1400" dirty="0" smtClean="0">
                <a:hlinkClick r:id="rId21"/>
              </a:rPr>
              <a:t>http://img0.liveinternet.ru/images/attach/c/10/109/192/109192356_4514961_rasstoyaniya_ne.jpg</a:t>
            </a:r>
            <a:r>
              <a:rPr lang="ru-RU" sz="1400" dirty="0" smtClean="0"/>
              <a:t> - С. А. Есенин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188640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ИСПОЛЬЗУЕМЫЕ РЕСУРСЫ: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alphaModFix amt="17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_0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645024"/>
            <a:ext cx="2139815" cy="25852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908720"/>
            <a:ext cx="878497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3"/>
            </a:pPr>
            <a:r>
              <a:rPr lang="en-US" sz="1400" dirty="0" smtClean="0">
                <a:hlinkClick r:id="rId4"/>
              </a:rPr>
              <a:t>http://novostiliteratury.ru/wp-content/uploads/2013/10/dzhanni-rodari-175x300.jpg</a:t>
            </a:r>
            <a:r>
              <a:rPr lang="ru-RU" sz="1400" dirty="0" smtClean="0"/>
              <a:t> - Д. </a:t>
            </a:r>
            <a:r>
              <a:rPr lang="ru-RU" sz="1400" dirty="0" err="1" smtClean="0"/>
              <a:t>Родари</a:t>
            </a:r>
            <a:endParaRPr lang="ru-RU" sz="1400" dirty="0" smtClean="0"/>
          </a:p>
          <a:p>
            <a:pPr marL="342900" indent="-342900">
              <a:buFont typeface="+mj-lt"/>
              <a:buAutoNum type="arabicPeriod" startAt="23"/>
            </a:pPr>
            <a:r>
              <a:rPr lang="en-US" sz="1400" dirty="0" smtClean="0">
                <a:hlinkClick r:id="rId5"/>
              </a:rPr>
              <a:t>http://stat17.privet.ru/lr/0a04659a19c1e76727b54e7253c15b0f</a:t>
            </a:r>
            <a:r>
              <a:rPr lang="ru-RU" sz="1400" dirty="0" smtClean="0"/>
              <a:t>  - А.П. Чехов</a:t>
            </a:r>
          </a:p>
          <a:p>
            <a:pPr marL="342900" indent="-342900">
              <a:buFont typeface="+mj-lt"/>
              <a:buAutoNum type="arabicPeriod" startAt="23"/>
            </a:pPr>
            <a:r>
              <a:rPr lang="en-US" sz="1400" dirty="0" smtClean="0">
                <a:hlinkClick r:id="rId6"/>
              </a:rPr>
              <a:t>http://img.posterlounge.de/images/wbig/konstantin-andreevic-somov-portrait-of-aleksandr-aleksandrovich-blok-143813.jpg</a:t>
            </a:r>
            <a:r>
              <a:rPr lang="ru-RU" sz="1400" dirty="0" smtClean="0">
                <a:hlinkClick r:id="rId6"/>
              </a:rPr>
              <a:t> А.А</a:t>
            </a:r>
            <a:r>
              <a:rPr lang="ru-RU" sz="1400" dirty="0" smtClean="0"/>
              <a:t>. Блок</a:t>
            </a:r>
          </a:p>
          <a:p>
            <a:pPr marL="342900" indent="-342900">
              <a:buFont typeface="+mj-lt"/>
              <a:buAutoNum type="arabicPeriod" startAt="23"/>
            </a:pPr>
            <a:r>
              <a:rPr lang="en-US" sz="1400" dirty="0" smtClean="0">
                <a:hlinkClick r:id="rId7"/>
              </a:rPr>
              <a:t>http://plavsosh1.okis.ru/roditeljam.html</a:t>
            </a:r>
            <a:r>
              <a:rPr lang="ru-RU" sz="1400" dirty="0" smtClean="0"/>
              <a:t> -  Советы родителям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8"/>
              </a:rPr>
              <a:t>http://files.books.ru/pic/1559001-1560000/1559555/1674174047i.jpg</a:t>
            </a:r>
            <a:r>
              <a:rPr lang="ru-RU" sz="1400" dirty="0" smtClean="0"/>
              <a:t> - </a:t>
            </a:r>
            <a:r>
              <a:rPr lang="ru-RU" sz="1400" dirty="0" err="1" smtClean="0"/>
              <a:t>Дюймовочка</a:t>
            </a:r>
            <a:endParaRPr lang="ru-RU" sz="1400" dirty="0" smtClean="0"/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9"/>
              </a:rPr>
              <a:t>http://2.firepic.org/2/images/2012-03/05/piwqxl14z901.jpg</a:t>
            </a:r>
            <a:r>
              <a:rPr lang="ru-RU" sz="1400" dirty="0" smtClean="0"/>
              <a:t> - Малыш и </a:t>
            </a:r>
            <a:r>
              <a:rPr lang="ru-RU" sz="1400" dirty="0" err="1" smtClean="0"/>
              <a:t>Карлсон</a:t>
            </a:r>
            <a:endParaRPr lang="ru-RU" sz="1400" dirty="0" smtClean="0"/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0"/>
              </a:rPr>
              <a:t>http://etextlib.ru/Content/BookImages/8437_i_001.jpg</a:t>
            </a:r>
            <a:r>
              <a:rPr lang="ru-RU" sz="1400" dirty="0" smtClean="0"/>
              <a:t> - Что такое хорошо и что такое плохо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1"/>
              </a:rPr>
              <a:t>http://www.privetsochi.ru/uploads/images/00/06/13/2011/11/09/4fb915.jpg</a:t>
            </a:r>
            <a:r>
              <a:rPr lang="ru-RU" sz="1400" dirty="0" smtClean="0"/>
              <a:t> - дядя Степа - милиционер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2"/>
              </a:rPr>
              <a:t>http://static1.ozone.ru/multimedia/books_covers/c300/1007042504.jpg</a:t>
            </a:r>
            <a:r>
              <a:rPr lang="ru-RU" sz="1400" dirty="0" smtClean="0"/>
              <a:t> - сказка о попе и работнике его </a:t>
            </a:r>
            <a:r>
              <a:rPr lang="ru-RU" sz="1400" dirty="0" err="1" smtClean="0"/>
              <a:t>Балде</a:t>
            </a:r>
            <a:endParaRPr lang="ru-RU" sz="1400" dirty="0" smtClean="0"/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3"/>
              </a:rPr>
              <a:t>http://www.bookin.org.ru/book/768924.jpg</a:t>
            </a:r>
            <a:r>
              <a:rPr lang="ru-RU" sz="1400" dirty="0" smtClean="0"/>
              <a:t> - </a:t>
            </a:r>
            <a:r>
              <a:rPr lang="ru-RU" sz="1400" dirty="0" err="1" smtClean="0"/>
              <a:t>Бармалей</a:t>
            </a:r>
            <a:endParaRPr lang="ru-RU" sz="1400" dirty="0" smtClean="0"/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4"/>
              </a:rPr>
              <a:t>http://www.vetcentr.ru/Portals/7/img/%D0%B0%D0%B9.jpg</a:t>
            </a:r>
            <a:r>
              <a:rPr lang="ru-RU" sz="1400" dirty="0" smtClean="0"/>
              <a:t> – Доктор Айболит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5"/>
              </a:rPr>
              <a:t>http://www.bookin.org.ru/book/63534.jpg</a:t>
            </a:r>
            <a:r>
              <a:rPr lang="ru-RU" sz="1400" dirty="0" smtClean="0"/>
              <a:t> - Кто сказал Мяу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6"/>
              </a:rPr>
              <a:t>http://e5img.ru/image/big/18/13/5471318.jpg</a:t>
            </a:r>
            <a:r>
              <a:rPr lang="ru-RU" sz="1400" dirty="0" smtClean="0"/>
              <a:t> - о глупом Мышонке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7"/>
              </a:rPr>
              <a:t>http://booklya.com.ua/files/books/41848_1.jpg</a:t>
            </a:r>
            <a:r>
              <a:rPr lang="ru-RU" sz="1400" dirty="0" smtClean="0"/>
              <a:t> - Вот какой рассеянный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8"/>
              </a:rPr>
              <a:t>http://kladraz.ru/images/0-5.JPG</a:t>
            </a:r>
            <a:r>
              <a:rPr lang="ru-RU" sz="1400" u="sng" dirty="0" smtClean="0"/>
              <a:t>  </a:t>
            </a:r>
            <a:r>
              <a:rPr lang="ru-RU" sz="1400" dirty="0" smtClean="0"/>
              <a:t> - К.Чуковский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u="sng" dirty="0" smtClean="0">
                <a:hlinkClick r:id="rId19"/>
              </a:rPr>
              <a:t>http://img0.liveinternet.ru/images/attach/c/0/34/692/34692800_portraits08.jpg</a:t>
            </a:r>
            <a:r>
              <a:rPr lang="ru-RU" sz="1400" u="sng" dirty="0" smtClean="0"/>
              <a:t> </a:t>
            </a:r>
            <a:r>
              <a:rPr lang="ru-RU" sz="1400" dirty="0" smtClean="0"/>
              <a:t> - С.Маршак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ru-RU" sz="1400" dirty="0" smtClean="0"/>
              <a:t>«Песенка юных читателей»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en-US" sz="1400" dirty="0" smtClean="0">
                <a:hlinkClick r:id="rId20"/>
              </a:rPr>
              <a:t>http://wiki.iteach.ru/images/a/ab/Skazka.o.m.carevne.i.7.bogatirey.avi.image5.jpg</a:t>
            </a:r>
            <a:r>
              <a:rPr lang="ru-RU" sz="1400" dirty="0" smtClean="0"/>
              <a:t> - Пушкин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en-US" sz="1400" dirty="0" smtClean="0">
                <a:hlinkClick r:id="rId21"/>
              </a:rPr>
              <a:t>http://auto.ur.ru/img/books_covers/1005550939.jpg</a:t>
            </a:r>
            <a:r>
              <a:rPr lang="ru-RU" sz="1400" dirty="0" smtClean="0"/>
              <a:t> - орфоэпический словарь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en-US" sz="1400" dirty="0" smtClean="0">
                <a:hlinkClick r:id="rId22"/>
              </a:rPr>
              <a:t>http://rso.rs.gov.ru/sites/rso.rs.gov.ru/files/images/jpg_17.preview</a:t>
            </a:r>
            <a:r>
              <a:rPr lang="en-US" sz="1400" dirty="0" smtClean="0"/>
              <a:t>.</a:t>
            </a:r>
            <a:r>
              <a:rPr lang="ru-RU" sz="1400" dirty="0" smtClean="0"/>
              <a:t> - словари</a:t>
            </a:r>
          </a:p>
          <a:p>
            <a:pPr marL="342900" lvl="0" indent="-342900">
              <a:buFont typeface="+mj-lt"/>
              <a:buAutoNum type="arabicPeriod" startAt="23"/>
            </a:pPr>
            <a:r>
              <a:rPr lang="en-US" sz="1400" dirty="0" smtClean="0">
                <a:hlinkClick r:id="rId23"/>
              </a:rPr>
              <a:t>http://www.glinskie.ru/sites/default/files/Dali.jpg</a:t>
            </a:r>
            <a:r>
              <a:rPr lang="ru-RU" sz="1400" dirty="0" smtClean="0"/>
              <a:t> - В.И. Даль</a:t>
            </a:r>
          </a:p>
          <a:p>
            <a:pPr marL="342900" lvl="0" indent="-342900">
              <a:buFont typeface="+mj-lt"/>
              <a:buAutoNum type="arabicPeriod" startAt="23"/>
            </a:pPr>
            <a:endParaRPr lang="ru-RU" sz="1400" dirty="0"/>
          </a:p>
        </p:txBody>
      </p:sp>
      <p:pic>
        <p:nvPicPr>
          <p:cNvPr id="6" name="Рисунок 5" descr="6 (2).gif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79512" y="5949280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556792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Международный писательский форум «Литературная Евразия», </a:t>
            </a:r>
          </a:p>
          <a:p>
            <a:r>
              <a:rPr lang="ru-RU" sz="2400" dirty="0" smtClean="0"/>
              <a:t>   Проекты: </a:t>
            </a:r>
          </a:p>
          <a:p>
            <a:pPr lvl="4"/>
            <a:r>
              <a:rPr lang="ru-RU" sz="2400" dirty="0" smtClean="0"/>
              <a:t>«Литературная карта России», </a:t>
            </a:r>
          </a:p>
          <a:p>
            <a:pPr lvl="4"/>
            <a:r>
              <a:rPr lang="ru-RU" sz="2400" dirty="0" smtClean="0"/>
              <a:t>«</a:t>
            </a:r>
            <a:r>
              <a:rPr lang="ru-RU" sz="2400" dirty="0" err="1" smtClean="0"/>
              <a:t>Библионочь</a:t>
            </a:r>
            <a:r>
              <a:rPr lang="ru-RU" sz="2400" dirty="0" smtClean="0"/>
              <a:t> – 2015», </a:t>
            </a:r>
          </a:p>
          <a:p>
            <a:r>
              <a:rPr lang="ru-RU" sz="2400" dirty="0" smtClean="0"/>
              <a:t>   Проекты: </a:t>
            </a:r>
          </a:p>
          <a:p>
            <a:pPr lvl="4"/>
            <a:r>
              <a:rPr lang="ru-RU" sz="2400" dirty="0" smtClean="0"/>
              <a:t>«Книги в больницы» </a:t>
            </a:r>
          </a:p>
          <a:p>
            <a:pPr lvl="4"/>
            <a:r>
              <a:rPr lang="ru-RU" sz="2400" dirty="0" smtClean="0"/>
              <a:t>«Лето с книгой», </a:t>
            </a:r>
          </a:p>
          <a:p>
            <a:r>
              <a:rPr lang="ru-RU" sz="2400" dirty="0" smtClean="0"/>
              <a:t>   </a:t>
            </a:r>
            <a:r>
              <a:rPr lang="ru-RU" sz="2400" dirty="0" err="1" smtClean="0"/>
              <a:t>Пилотный</a:t>
            </a:r>
            <a:r>
              <a:rPr lang="ru-RU" sz="2400" dirty="0" smtClean="0"/>
              <a:t> проект «Всемирный День Книги», </a:t>
            </a:r>
          </a:p>
          <a:p>
            <a:r>
              <a:rPr lang="ru-RU" sz="2400" dirty="0" smtClean="0"/>
              <a:t>   Конкурс «Литературная столица России». </a:t>
            </a:r>
            <a:endParaRPr lang="ru-RU" sz="2400" dirty="0"/>
          </a:p>
        </p:txBody>
      </p:sp>
      <p:pic>
        <p:nvPicPr>
          <p:cNvPr id="4" name="Рисунок 3" descr="6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628800"/>
            <a:ext cx="288032" cy="251373"/>
          </a:xfrm>
          <a:prstGeom prst="rect">
            <a:avLst/>
          </a:prstGeom>
        </p:spPr>
      </p:pic>
      <p:pic>
        <p:nvPicPr>
          <p:cNvPr id="5" name="Рисунок 4" descr="6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988840"/>
            <a:ext cx="288032" cy="251373"/>
          </a:xfrm>
          <a:prstGeom prst="rect">
            <a:avLst/>
          </a:prstGeom>
        </p:spPr>
      </p:pic>
      <p:pic>
        <p:nvPicPr>
          <p:cNvPr id="6" name="Рисунок 5" descr="6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3068960"/>
            <a:ext cx="288032" cy="251373"/>
          </a:xfrm>
          <a:prstGeom prst="rect">
            <a:avLst/>
          </a:prstGeom>
        </p:spPr>
      </p:pic>
      <p:pic>
        <p:nvPicPr>
          <p:cNvPr id="7" name="Рисунок 6" descr="6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509120"/>
            <a:ext cx="288032" cy="251373"/>
          </a:xfrm>
          <a:prstGeom prst="rect">
            <a:avLst/>
          </a:prstGeom>
        </p:spPr>
      </p:pic>
      <p:pic>
        <p:nvPicPr>
          <p:cNvPr id="8" name="Рисунок 7" descr="6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221088"/>
            <a:ext cx="288032" cy="2513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1640" y="404664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 Год литературы планируются масштабные  и интересные мероприятия, среди которых: </a:t>
            </a:r>
            <a:endParaRPr lang="ru-RU" sz="2400" b="1" dirty="0"/>
          </a:p>
        </p:txBody>
      </p:sp>
      <p:pic>
        <p:nvPicPr>
          <p:cNvPr id="11" name="Рисунок 10" descr="knigi-4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3573016"/>
            <a:ext cx="314325" cy="219075"/>
          </a:xfrm>
          <a:prstGeom prst="rect">
            <a:avLst/>
          </a:prstGeom>
        </p:spPr>
      </p:pic>
      <p:pic>
        <p:nvPicPr>
          <p:cNvPr id="12" name="Рисунок 11" descr="knigi-4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3933056"/>
            <a:ext cx="314325" cy="219075"/>
          </a:xfrm>
          <a:prstGeom prst="rect">
            <a:avLst/>
          </a:prstGeom>
        </p:spPr>
      </p:pic>
      <p:pic>
        <p:nvPicPr>
          <p:cNvPr id="13" name="Рисунок 12" descr="knigi-4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2420888"/>
            <a:ext cx="314325" cy="219075"/>
          </a:xfrm>
          <a:prstGeom prst="rect">
            <a:avLst/>
          </a:prstGeom>
        </p:spPr>
      </p:pic>
      <p:pic>
        <p:nvPicPr>
          <p:cNvPr id="14" name="Рисунок 13" descr="knigi-4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2780928"/>
            <a:ext cx="314325" cy="219075"/>
          </a:xfrm>
          <a:prstGeom prst="rect">
            <a:avLst/>
          </a:prstGeom>
        </p:spPr>
      </p:pic>
      <p:pic>
        <p:nvPicPr>
          <p:cNvPr id="16" name="Рисунок 15" descr="4319680-67d37b9f35e54cda.pn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2780928"/>
            <a:ext cx="2358008" cy="1660431"/>
          </a:xfrm>
          <a:prstGeom prst="rect">
            <a:avLst/>
          </a:prstGeom>
        </p:spPr>
      </p:pic>
      <p:pic>
        <p:nvPicPr>
          <p:cNvPr id="17" name="Рисунок 16" descr="6 (2).gif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5805264"/>
            <a:ext cx="238125" cy="2857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4" name="Овал 3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6" name="Рисунок 5" descr="1 (1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704" y="692696"/>
            <a:ext cx="1440160" cy="360040"/>
          </a:xfrm>
          <a:prstGeom prst="rect">
            <a:avLst/>
          </a:prstGeom>
        </p:spPr>
      </p:pic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3933056"/>
            <a:ext cx="1876344" cy="4053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35696" y="4365104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ФЕВРАЛЯ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125 лет со дня рождения Бориса Леонидовича ПАСТЕРНАКА </a:t>
            </a:r>
          </a:p>
          <a:p>
            <a:pPr fontAlgn="base"/>
            <a:r>
              <a:rPr lang="ru-RU" b="1" dirty="0" smtClean="0"/>
              <a:t>(10.02.1890-30.05.1960) – русского писателя</a:t>
            </a:r>
            <a:r>
              <a:rPr lang="ru-RU" dirty="0" smtClean="0"/>
              <a:t>, одного из крупнейших поэтов XX века, лауреата Нобелевской премии по литературе (1958). Наиболее известен по роману «Доктор Живаго», который создавался в течение десяти лет.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1124744"/>
            <a:ext cx="7308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 29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ЯНВАРЯ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155 лет со дня рождения писателя, драматурга Антона Павловича ЧЕХОВА  </a:t>
            </a:r>
            <a:r>
              <a:rPr lang="ru-RU" b="1" dirty="0" smtClean="0"/>
              <a:t>(29.01.1860-15.07.1904)</a:t>
            </a:r>
            <a:r>
              <a:rPr lang="ru-RU" dirty="0" smtClean="0"/>
              <a:t>. Один из самых</a:t>
            </a:r>
          </a:p>
          <a:p>
            <a:pPr fontAlgn="base"/>
            <a:r>
              <a:rPr lang="ru-RU" dirty="0" smtClean="0"/>
              <a:t>известных драматургов мира. Его произведения переведены более чем на 100 языков. Пьесы, в особенности «Чайка», «Три сестры» и «Вишнёвый сад», на протяжении более 100 лет ставятся во многих театрах мира.</a:t>
            </a:r>
          </a:p>
        </p:txBody>
      </p:sp>
      <p:pic>
        <p:nvPicPr>
          <p:cNvPr id="21" name="Рисунок 20" descr="Пастернак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51519" y="4005063"/>
            <a:ext cx="1512169" cy="195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 descr="0a04659a19c1e76727b54e7253c15b0f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79512" y="764704"/>
            <a:ext cx="1575705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672" y="980728"/>
            <a:ext cx="1368152" cy="3600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19672" y="1484784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6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МАРТА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200 лет со дня рождения Петра Петровича ЕРШОВА </a:t>
            </a:r>
          </a:p>
          <a:p>
            <a:pPr fontAlgn="base"/>
            <a:r>
              <a:rPr lang="ru-RU" b="1" dirty="0" smtClean="0"/>
              <a:t>(06.03.1815-30.08.1869),</a:t>
            </a:r>
            <a:r>
              <a:rPr lang="ru-RU" dirty="0" smtClean="0"/>
              <a:t> </a:t>
            </a:r>
            <a:r>
              <a:rPr lang="ru-RU" b="1" dirty="0" smtClean="0"/>
              <a:t>русского писателя.</a:t>
            </a:r>
            <a:r>
              <a:rPr lang="ru-RU" dirty="0" smtClean="0"/>
              <a:t> Известность принесла Ершову сказка «Конек-Горбунок», написанная им еще на студенческой скамье.</a:t>
            </a:r>
          </a:p>
        </p:txBody>
      </p:sp>
      <p:pic>
        <p:nvPicPr>
          <p:cNvPr id="13" name="Рисунок 12" descr="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AFAF8"/>
              </a:clrFrom>
              <a:clrTo>
                <a:srgbClr val="FAFA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672" y="3573016"/>
            <a:ext cx="1556302" cy="3600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19672" y="4149080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АПРЕЛЯ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210 лет со дня рождения </a:t>
            </a:r>
            <a:r>
              <a:rPr lang="ru-RU" b="1" dirty="0" err="1" smtClean="0">
                <a:solidFill>
                  <a:srgbClr val="FF0000"/>
                </a:solidFill>
              </a:rPr>
              <a:t>Ганса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Христиана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</a:rPr>
              <a:t>Ханса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Кристиана</a:t>
            </a:r>
            <a:r>
              <a:rPr lang="ru-RU" b="1" dirty="0" smtClean="0">
                <a:solidFill>
                  <a:srgbClr val="FF0000"/>
                </a:solidFill>
              </a:rPr>
              <a:t>) АНДЕРСЕНА </a:t>
            </a:r>
            <a:r>
              <a:rPr lang="ru-RU" b="1" dirty="0" smtClean="0"/>
              <a:t>(2.04.1805-4.08.1875), датского писателя-сказочника</a:t>
            </a:r>
            <a:r>
              <a:rPr lang="ru-RU" dirty="0" smtClean="0"/>
              <a:t>. Автор всемирно известных сказок для детей и взрослых.</a:t>
            </a:r>
          </a:p>
        </p:txBody>
      </p:sp>
      <p:pic>
        <p:nvPicPr>
          <p:cNvPr id="22" name="Рисунок 21" descr="Петр-Павлович-Ершов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107503" y="1052736"/>
            <a:ext cx="1413467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Андерсен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179512" y="3573015"/>
            <a:ext cx="1368152" cy="1892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19" name="Овал 18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5" name="Рисунок 14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836712"/>
            <a:ext cx="838200" cy="2857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47664" y="1196752"/>
            <a:ext cx="7596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24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МАЯ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110 лет со дня рождения писателя Михаила Александровича ШОЛОХОВА  </a:t>
            </a:r>
            <a:r>
              <a:rPr lang="ru-RU" b="1" dirty="0" smtClean="0"/>
              <a:t>(24.05.1905-21.02.1984). </a:t>
            </a:r>
            <a:r>
              <a:rPr lang="ru-RU" dirty="0" smtClean="0"/>
              <a:t>Российскую и мировую известность Шолохову принёс роман «Тихий Дон» о донском казачестве в Первой мировой и Гражданской войнах.</a:t>
            </a:r>
          </a:p>
        </p:txBody>
      </p:sp>
      <p:pic>
        <p:nvPicPr>
          <p:cNvPr id="18" name="Рисунок 17" descr="6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672" y="3717032"/>
            <a:ext cx="1204224" cy="28803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91680" y="4077072"/>
            <a:ext cx="7452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21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ИЮНЯ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105 лет со дня рождения Александра </a:t>
            </a:r>
            <a:r>
              <a:rPr lang="ru-RU" b="1" dirty="0" err="1" smtClean="0">
                <a:solidFill>
                  <a:srgbClr val="FF0000"/>
                </a:solidFill>
              </a:rPr>
              <a:t>Трифоновича</a:t>
            </a:r>
            <a:r>
              <a:rPr lang="ru-RU" b="1" dirty="0" smtClean="0">
                <a:solidFill>
                  <a:srgbClr val="FF0000"/>
                </a:solidFill>
              </a:rPr>
              <a:t> ТВАРДОВСКОГО </a:t>
            </a:r>
          </a:p>
          <a:p>
            <a:pPr fontAlgn="base"/>
            <a:r>
              <a:rPr lang="ru-RU" b="1" dirty="0" smtClean="0"/>
              <a:t>(21.06.1910-18.12.1971), русского поэта. </a:t>
            </a:r>
            <a:r>
              <a:rPr lang="ru-RU" dirty="0" smtClean="0"/>
              <a:t>Автор стихотворений и поэм «Путь к социализму», «Страна </a:t>
            </a:r>
            <a:r>
              <a:rPr lang="ru-RU" dirty="0" err="1" smtClean="0"/>
              <a:t>Муравия</a:t>
            </a:r>
            <a:r>
              <a:rPr lang="ru-RU" dirty="0" smtClean="0"/>
              <a:t>», «Дом у дороги», «За далью – даль», «По праву памяти». Подлинную славу Александру Твардовскому принесли произведения, созданные в годы Великой Отечественной войны, прежде всего поэма «Василий Теркин».</a:t>
            </a:r>
          </a:p>
        </p:txBody>
      </p:sp>
      <p:pic>
        <p:nvPicPr>
          <p:cNvPr id="24" name="Рисунок 23" descr="Шолохов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07504" y="836712"/>
            <a:ext cx="1393220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0004-001-A.T.Tvardovskij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9512" y="3645024"/>
            <a:ext cx="143865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29" name="Овал 28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2" name="Рисунок 11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72644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116632"/>
            <a:ext cx="840969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7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704" y="1052736"/>
            <a:ext cx="1081723" cy="3600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91680" y="1340768"/>
            <a:ext cx="7452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ИЮЛЯ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110 лет со дня рождения Льва Абрамовича КАССИЛЯ </a:t>
            </a:r>
          </a:p>
          <a:p>
            <a:pPr fontAlgn="base"/>
            <a:r>
              <a:rPr lang="ru-RU" b="1" dirty="0" smtClean="0"/>
              <a:t>(10.07.1905-21.06.1970), русского детского писателя. </a:t>
            </a:r>
          </a:p>
          <a:p>
            <a:pPr fontAlgn="base"/>
            <a:r>
              <a:rPr lang="ru-RU" dirty="0" smtClean="0"/>
              <a:t>Самое значительное из его произведений «Кондуит и </a:t>
            </a:r>
            <a:r>
              <a:rPr lang="ru-RU" dirty="0" err="1" smtClean="0"/>
              <a:t>Швамбрания</a:t>
            </a:r>
            <a:r>
              <a:rPr lang="ru-RU" dirty="0" smtClean="0"/>
              <a:t>», написанное на автобиографическом материале, рассказывает о жизни гимназистов в дореволюционной России.  </a:t>
            </a:r>
          </a:p>
        </p:txBody>
      </p:sp>
      <p:pic>
        <p:nvPicPr>
          <p:cNvPr id="22" name="Рисунок 21" descr="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4005064"/>
            <a:ext cx="1295400" cy="3238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19672" y="4365104"/>
            <a:ext cx="75243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АВГУСТА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120 лет со дня рождения Михаила Михайловича ЗОЩЕНКО </a:t>
            </a:r>
          </a:p>
          <a:p>
            <a:pPr fontAlgn="base"/>
            <a:r>
              <a:rPr lang="ru-RU" b="1" dirty="0" smtClean="0"/>
              <a:t>(10.08.1895-22.07.1958), русского писателя. </a:t>
            </a:r>
            <a:r>
              <a:rPr lang="ru-RU" dirty="0" smtClean="0"/>
              <a:t>Основной жанр Зощенко – комическая новелла. Неизменный герой юмориста – городской мещанин послереволюционного времени, чаще всего мелкий служащий. Является автором многих произведений для детей, например, «Галоши и мороженое», «Елка», «Бабушкин подарок», «Не надо врать» и др.</a:t>
            </a:r>
            <a:endParaRPr lang="ru-RU" dirty="0"/>
          </a:p>
        </p:txBody>
      </p:sp>
      <p:pic>
        <p:nvPicPr>
          <p:cNvPr id="27" name="Рисунок 26" descr="Касиль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9512" y="1196752"/>
            <a:ext cx="1440160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Зощенко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7504" y="4005064"/>
            <a:ext cx="147760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29" name="Овал 28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2" name="Рисунок 11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835696" y="620688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22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СЕНТЯБРЯ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115 лет со дня рождения Сергея Ивановича ОЖЕГОВА </a:t>
            </a:r>
          </a:p>
          <a:p>
            <a:pPr fontAlgn="base"/>
            <a:r>
              <a:rPr lang="ru-RU" b="1" dirty="0" smtClean="0"/>
              <a:t>(22.09.1900-15.12.1964), русского языковеда, лексикографа. </a:t>
            </a:r>
            <a:r>
              <a:rPr lang="ru-RU" dirty="0" smtClean="0"/>
              <a:t>Автор выдержавшего множество изданий «Толкового словаря русского языка», который фиксирует современную общеупотребительную лексику, демонстрирует сочетаемость слов и типичные фразеологизмы.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763688" y="2610683"/>
            <a:ext cx="7380312" cy="413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3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ОКТЯБРЯ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b="1" dirty="0" smtClean="0">
                <a:solidFill>
                  <a:srgbClr val="FF0000"/>
                </a:solidFill>
              </a:rPr>
              <a:t>120 лет со дня рождения Сергея Александровича ЕСЕНИНА</a:t>
            </a:r>
            <a:r>
              <a:rPr lang="ru-RU" b="1" dirty="0" smtClean="0"/>
              <a:t> </a:t>
            </a:r>
          </a:p>
          <a:p>
            <a:pPr fontAlgn="base"/>
            <a:r>
              <a:rPr lang="ru-RU" b="1" dirty="0" smtClean="0"/>
              <a:t>(3.10.1895-28.12.1925), русского поэта. </a:t>
            </a:r>
            <a:r>
              <a:rPr lang="ru-RU" dirty="0" smtClean="0"/>
              <a:t>Есенинский праздник поэзии. Представитель </a:t>
            </a:r>
            <a:r>
              <a:rPr lang="ru-RU" dirty="0" err="1" smtClean="0"/>
              <a:t>новокрестьянской</a:t>
            </a:r>
            <a:r>
              <a:rPr lang="ru-RU" dirty="0" smtClean="0"/>
              <a:t> поэзии и лирики, а в более позднем периоде творчества – и имажинизма, Есенин с первых поэтических сборников («Радуница», «Сельский часослов») выступил как тонкий лирик, мастер глубоко </a:t>
            </a:r>
            <a:r>
              <a:rPr lang="ru-RU" dirty="0" err="1" smtClean="0"/>
              <a:t>психологизированного</a:t>
            </a:r>
            <a:r>
              <a:rPr lang="ru-RU" dirty="0" smtClean="0"/>
              <a:t> пейзажа, певец крестьянской Руси, знаток народного языка и народной души.</a:t>
            </a:r>
          </a:p>
          <a:p>
            <a:pPr fontAlgn="base"/>
            <a:endParaRPr lang="ru-RU" sz="1000" dirty="0" smtClean="0"/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23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ОКТЯБРЯ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95 лет со дня рождения </a:t>
            </a:r>
            <a:r>
              <a:rPr lang="ru-RU" b="1" dirty="0" err="1" smtClean="0">
                <a:solidFill>
                  <a:srgbClr val="FF0000"/>
                </a:solidFill>
              </a:rPr>
              <a:t>Джанни</a:t>
            </a:r>
            <a:r>
              <a:rPr lang="ru-RU" b="1" dirty="0" smtClean="0">
                <a:solidFill>
                  <a:srgbClr val="FF0000"/>
                </a:solidFill>
              </a:rPr>
              <a:t> РОДАРИ </a:t>
            </a:r>
          </a:p>
          <a:p>
            <a:pPr fontAlgn="base"/>
            <a:r>
              <a:rPr lang="ru-RU" b="1" dirty="0" smtClean="0"/>
              <a:t>(23.10.1920-14.04.1980), итальянского писателя. </a:t>
            </a:r>
            <a:r>
              <a:rPr lang="ru-RU" dirty="0" smtClean="0"/>
              <a:t>Самое известное произведение </a:t>
            </a:r>
            <a:r>
              <a:rPr lang="ru-RU" dirty="0" err="1" smtClean="0"/>
              <a:t>Родари</a:t>
            </a:r>
            <a:r>
              <a:rPr lang="ru-RU" dirty="0" smtClean="0"/>
              <a:t> – повесть-сказка «Приключения </a:t>
            </a:r>
            <a:r>
              <a:rPr lang="ru-RU" dirty="0" err="1" smtClean="0"/>
              <a:t>Чиполлино</a:t>
            </a:r>
            <a:r>
              <a:rPr lang="ru-RU" dirty="0" smtClean="0"/>
              <a:t>». «Путешествие Голубой стрелы», «</a:t>
            </a:r>
            <a:r>
              <a:rPr lang="ru-RU" dirty="0" err="1" smtClean="0"/>
              <a:t>Джельсомино</a:t>
            </a:r>
            <a:r>
              <a:rPr lang="ru-RU" dirty="0" smtClean="0"/>
              <a:t> в стране лжецов», «Грамматика фантазии» – эти книги полюбили дети всего мира.</a:t>
            </a:r>
          </a:p>
        </p:txBody>
      </p:sp>
      <p:pic>
        <p:nvPicPr>
          <p:cNvPr id="20" name="Рисунок 19" descr="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260648"/>
            <a:ext cx="1714500" cy="304800"/>
          </a:xfrm>
          <a:prstGeom prst="rect">
            <a:avLst/>
          </a:prstGeom>
        </p:spPr>
      </p:pic>
      <p:pic>
        <p:nvPicPr>
          <p:cNvPr id="21" name="Рисунок 20" descr="1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2492896"/>
            <a:ext cx="1504950" cy="285750"/>
          </a:xfrm>
          <a:prstGeom prst="rect">
            <a:avLst/>
          </a:prstGeom>
        </p:spPr>
      </p:pic>
      <p:pic>
        <p:nvPicPr>
          <p:cNvPr id="23" name="Рисунок 22" descr="Ожегов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79511" y="764704"/>
            <a:ext cx="142873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 descr="109192356_4514961_rasstoyaniya_ne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9512" y="2708920"/>
            <a:ext cx="1410078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Джани Роддари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79512" y="4725144"/>
            <a:ext cx="139732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19" name="Овал 18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3" name="Рисунок 12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836712"/>
            <a:ext cx="1238250" cy="2952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19672" y="3284984"/>
            <a:ext cx="7524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30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НОЯБРЯ</a:t>
            </a:r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180 лет со дня рождения Марка ТВЕНА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(КЛЕМЕНС </a:t>
            </a:r>
            <a:r>
              <a:rPr lang="ru-RU" b="1" dirty="0" err="1" smtClean="0">
                <a:solidFill>
                  <a:srgbClr val="FF0000"/>
                </a:solidFill>
              </a:rPr>
              <a:t>Сэмюэл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Лэнгхорн</a:t>
            </a:r>
            <a:r>
              <a:rPr lang="ru-RU" b="1" dirty="0" smtClean="0">
                <a:solidFill>
                  <a:srgbClr val="FF0000"/>
                </a:solidFill>
              </a:rPr>
              <a:t>), </a:t>
            </a:r>
          </a:p>
          <a:p>
            <a:pPr fontAlgn="base"/>
            <a:r>
              <a:rPr lang="ru-RU" b="1" dirty="0" smtClean="0"/>
              <a:t>(30.11.1835-21.04.1910), американского писателя. </a:t>
            </a:r>
            <a:r>
              <a:rPr lang="ru-RU" dirty="0" smtClean="0"/>
              <a:t>Самым большим вкладом Твена в американскую и мировую литературу считается роман «Приключения </a:t>
            </a:r>
            <a:r>
              <a:rPr lang="ru-RU" dirty="0" err="1" smtClean="0"/>
              <a:t>Гекльберри</a:t>
            </a:r>
            <a:r>
              <a:rPr lang="ru-RU" dirty="0" smtClean="0"/>
              <a:t> Финна». Также очень популярны «Приключения Тома </a:t>
            </a:r>
            <a:r>
              <a:rPr lang="ru-RU" dirty="0" err="1" smtClean="0"/>
              <a:t>Сойера</a:t>
            </a:r>
            <a:r>
              <a:rPr lang="ru-RU" dirty="0" smtClean="0"/>
              <a:t>», «Принц и нищий», «Янки из Коннектикута при дворе короля Артура» и сборник автобиографических рассказов «Жизнь на Миссисипи».</a:t>
            </a:r>
            <a:endParaRPr lang="ru-RU" dirty="0"/>
          </a:p>
        </p:txBody>
      </p:sp>
      <p:pic>
        <p:nvPicPr>
          <p:cNvPr id="26" name="Рисунок 25" descr="Марк Твен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9512" y="3356992"/>
            <a:ext cx="1415887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Группа 4"/>
          <p:cNvGrpSpPr/>
          <p:nvPr/>
        </p:nvGrpSpPr>
        <p:grpSpPr>
          <a:xfrm>
            <a:off x="7308304" y="0"/>
            <a:ext cx="1835696" cy="1340768"/>
            <a:chOff x="5796136" y="0"/>
            <a:chExt cx="3219822" cy="2146548"/>
          </a:xfrm>
        </p:grpSpPr>
        <p:sp>
          <p:nvSpPr>
            <p:cNvPr id="19" name="Овал 18"/>
            <p:cNvSpPr/>
            <p:nvPr/>
          </p:nvSpPr>
          <p:spPr>
            <a:xfrm>
              <a:off x="6156176" y="404664"/>
              <a:ext cx="2664296" cy="15121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Пользователь\Documents\Год литературы 2015\Год литературы\Писатели-юбиляры -2015.jpg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0"/>
              <a:ext cx="3219822" cy="2146548"/>
            </a:xfrm>
            <a:prstGeom prst="rect">
              <a:avLst/>
            </a:prstGeom>
            <a:noFill/>
          </p:spPr>
        </p:pic>
      </p:grpSp>
      <p:pic>
        <p:nvPicPr>
          <p:cNvPr id="18" name="Рисунок 17" descr="Блок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9512" y="908720"/>
            <a:ext cx="138011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1619672" y="1412776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28 НОЯБРЯ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135 лет со дня рождения Александра Александровича БЛОКА </a:t>
            </a:r>
          </a:p>
          <a:p>
            <a:r>
              <a:rPr lang="ru-RU" b="1" dirty="0" smtClean="0"/>
              <a:t>(28.11.1880-7.08.1921), русского поэта</a:t>
            </a:r>
            <a:r>
              <a:rPr lang="ru-RU" dirty="0" smtClean="0"/>
              <a:t>. Блок – классик русской литературы XX столетия, один из величайших поэтов России.</a:t>
            </a:r>
          </a:p>
        </p:txBody>
      </p:sp>
      <p:pic>
        <p:nvPicPr>
          <p:cNvPr id="11" name="Рисунок 10" descr="knigi-42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04448" y="6453336"/>
            <a:ext cx="314325" cy="2190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1608</Words>
  <Application>Microsoft Office PowerPoint</Application>
  <PresentationFormat>Экран (4:3)</PresentationFormat>
  <Paragraphs>266</Paragraphs>
  <Slides>26</Slides>
  <Notes>0</Notes>
  <HiddenSlides>2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МКОУ Лермонтовская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"Год литературы 2015"</dc:title>
  <dc:subject>Художественная литература</dc:subject>
  <dc:creator>Банникова Е.П.</dc:creator>
  <cp:keywords>год литературы</cp:keywords>
  <cp:lastModifiedBy>Admin</cp:lastModifiedBy>
  <cp:revision>198</cp:revision>
  <dcterms:created xsi:type="dcterms:W3CDTF">2014-12-16T17:05:50Z</dcterms:created>
  <dcterms:modified xsi:type="dcterms:W3CDTF">2015-02-17T20:18:45Z</dcterms:modified>
  <cp:category>Презентация</cp:category>
</cp:coreProperties>
</file>